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5177" r:id="rId5"/>
  </p:sldMasterIdLst>
  <p:notesMasterIdLst>
    <p:notesMasterId r:id="rId82"/>
  </p:notesMasterIdLst>
  <p:handoutMasterIdLst>
    <p:handoutMasterId r:id="rId83"/>
  </p:handoutMasterIdLst>
  <p:sldIdLst>
    <p:sldId id="363" r:id="rId6"/>
    <p:sldId id="274" r:id="rId7"/>
    <p:sldId id="437" r:id="rId8"/>
    <p:sldId id="283" r:id="rId9"/>
    <p:sldId id="457" r:id="rId10"/>
    <p:sldId id="273" r:id="rId11"/>
    <p:sldId id="278" r:id="rId12"/>
    <p:sldId id="366" r:id="rId13"/>
    <p:sldId id="468" r:id="rId14"/>
    <p:sldId id="467" r:id="rId15"/>
    <p:sldId id="466" r:id="rId16"/>
    <p:sldId id="465" r:id="rId17"/>
    <p:sldId id="464" r:id="rId18"/>
    <p:sldId id="463" r:id="rId19"/>
    <p:sldId id="462" r:id="rId20"/>
    <p:sldId id="461" r:id="rId21"/>
    <p:sldId id="460" r:id="rId22"/>
    <p:sldId id="459" r:id="rId23"/>
    <p:sldId id="305" r:id="rId24"/>
    <p:sldId id="294" r:id="rId25"/>
    <p:sldId id="439" r:id="rId26"/>
    <p:sldId id="367" r:id="rId27"/>
    <p:sldId id="368" r:id="rId28"/>
    <p:sldId id="369" r:id="rId29"/>
    <p:sldId id="285" r:id="rId30"/>
    <p:sldId id="438" r:id="rId31"/>
    <p:sldId id="287" r:id="rId32"/>
    <p:sldId id="288" r:id="rId33"/>
    <p:sldId id="290" r:id="rId34"/>
    <p:sldId id="289" r:id="rId35"/>
    <p:sldId id="304" r:id="rId36"/>
    <p:sldId id="423" r:id="rId37"/>
    <p:sldId id="295" r:id="rId38"/>
    <p:sldId id="296" r:id="rId39"/>
    <p:sldId id="303" r:id="rId40"/>
    <p:sldId id="299" r:id="rId41"/>
    <p:sldId id="293" r:id="rId42"/>
    <p:sldId id="424" r:id="rId43"/>
    <p:sldId id="370" r:id="rId44"/>
    <p:sldId id="374" r:id="rId45"/>
    <p:sldId id="373" r:id="rId46"/>
    <p:sldId id="375" r:id="rId47"/>
    <p:sldId id="440" r:id="rId48"/>
    <p:sldId id="441" r:id="rId49"/>
    <p:sldId id="382" r:id="rId50"/>
    <p:sldId id="381" r:id="rId51"/>
    <p:sldId id="453" r:id="rId52"/>
    <p:sldId id="379" r:id="rId53"/>
    <p:sldId id="454" r:id="rId54"/>
    <p:sldId id="386" r:id="rId55"/>
    <p:sldId id="426" r:id="rId56"/>
    <p:sldId id="427" r:id="rId57"/>
    <p:sldId id="428" r:id="rId58"/>
    <p:sldId id="388" r:id="rId59"/>
    <p:sldId id="455" r:id="rId60"/>
    <p:sldId id="391" r:id="rId61"/>
    <p:sldId id="394" r:id="rId62"/>
    <p:sldId id="395" r:id="rId63"/>
    <p:sldId id="396" r:id="rId64"/>
    <p:sldId id="397" r:id="rId65"/>
    <p:sldId id="444" r:id="rId66"/>
    <p:sldId id="443" r:id="rId67"/>
    <p:sldId id="446" r:id="rId68"/>
    <p:sldId id="399" r:id="rId69"/>
    <p:sldId id="400" r:id="rId70"/>
    <p:sldId id="434" r:id="rId71"/>
    <p:sldId id="401" r:id="rId72"/>
    <p:sldId id="408" r:id="rId73"/>
    <p:sldId id="409" r:id="rId74"/>
    <p:sldId id="412" r:id="rId75"/>
    <p:sldId id="450" r:id="rId76"/>
    <p:sldId id="433" r:id="rId77"/>
    <p:sldId id="418" r:id="rId78"/>
    <p:sldId id="456" r:id="rId79"/>
    <p:sldId id="451" r:id="rId80"/>
    <p:sldId id="421" r:id="rId81"/>
  </p:sldIdLst>
  <p:sldSz cx="9144000" cy="6858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C19"/>
    <a:srgbClr val="E6E6E6"/>
    <a:srgbClr val="FFFFFF"/>
    <a:srgbClr val="CCFFCC"/>
    <a:srgbClr val="99FF66"/>
    <a:srgbClr val="CCFF99"/>
    <a:srgbClr val="E6272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72" autoAdjust="0"/>
    <p:restoredTop sz="95357" autoAdjust="0"/>
  </p:normalViewPr>
  <p:slideViewPr>
    <p:cSldViewPr snapToGrid="0">
      <p:cViewPr varScale="1">
        <p:scale>
          <a:sx n="110" d="100"/>
          <a:sy n="110" d="100"/>
        </p:scale>
        <p:origin x="1176" y="90"/>
      </p:cViewPr>
      <p:guideLst>
        <p:guide orient="horz" pos="2160"/>
        <p:guide pos="384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EB0EC-332C-B8F3-148B-151A353D49D9}"/>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a:extLst>
              <a:ext uri="{FF2B5EF4-FFF2-40B4-BE49-F238E27FC236}">
                <a16:creationId xmlns:a16="http://schemas.microsoft.com/office/drawing/2014/main" id="{B7182CC3-5F5F-6B12-4D16-480F6019F83F}"/>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9F46E204-4F6D-4BC7-BFFE-BB9B6D9D3FF8}" type="datetimeFigureOut">
              <a:rPr lang="en-US"/>
              <a:pPr>
                <a:defRPr/>
              </a:pPr>
              <a:t>3/12/2024</a:t>
            </a:fld>
            <a:endParaRPr dirty="0"/>
          </a:p>
        </p:txBody>
      </p:sp>
      <p:sp>
        <p:nvSpPr>
          <p:cNvPr id="4" name="Footer Placeholder 3">
            <a:extLst>
              <a:ext uri="{FF2B5EF4-FFF2-40B4-BE49-F238E27FC236}">
                <a16:creationId xmlns:a16="http://schemas.microsoft.com/office/drawing/2014/main" id="{BC11849B-EF85-2962-D721-F0700C57B2AC}"/>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a:p>
        </p:txBody>
      </p:sp>
      <p:sp>
        <p:nvSpPr>
          <p:cNvPr id="5" name="Slide Number Placeholder 4">
            <a:extLst>
              <a:ext uri="{FF2B5EF4-FFF2-40B4-BE49-F238E27FC236}">
                <a16:creationId xmlns:a16="http://schemas.microsoft.com/office/drawing/2014/main" id="{E8F21250-3FD2-FD1A-554A-2DDF39CB88B5}"/>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5C52B24B-ECC8-4CFC-B7B6-CEF5708EA36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0217A6-552F-410C-A000-C8674D68D4A0}"/>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a:extLst>
              <a:ext uri="{FF2B5EF4-FFF2-40B4-BE49-F238E27FC236}">
                <a16:creationId xmlns:a16="http://schemas.microsoft.com/office/drawing/2014/main" id="{52E92E11-4096-B363-0725-82B2B037F6DB}"/>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E690374-9E1D-444D-A0F7-5DC1185DDB3B}" type="datetimeFigureOut">
              <a:rPr lang="en-US"/>
              <a:pPr>
                <a:defRPr/>
              </a:pPr>
              <a:t>3/12/2024</a:t>
            </a:fld>
            <a:endParaRPr dirty="0"/>
          </a:p>
        </p:txBody>
      </p:sp>
      <p:sp>
        <p:nvSpPr>
          <p:cNvPr id="4" name="Slide Image Placeholder 3">
            <a:extLst>
              <a:ext uri="{FF2B5EF4-FFF2-40B4-BE49-F238E27FC236}">
                <a16:creationId xmlns:a16="http://schemas.microsoft.com/office/drawing/2014/main" id="{F7757D23-BDD1-8685-22EC-01E2CF1EE384}"/>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noProof="0" dirty="0"/>
          </a:p>
        </p:txBody>
      </p:sp>
      <p:sp>
        <p:nvSpPr>
          <p:cNvPr id="5" name="Notes Placeholder 4">
            <a:extLst>
              <a:ext uri="{FF2B5EF4-FFF2-40B4-BE49-F238E27FC236}">
                <a16:creationId xmlns:a16="http://schemas.microsoft.com/office/drawing/2014/main" id="{8DD3E753-9CF1-B9D6-365D-740265777111}"/>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a:extLst>
              <a:ext uri="{FF2B5EF4-FFF2-40B4-BE49-F238E27FC236}">
                <a16:creationId xmlns:a16="http://schemas.microsoft.com/office/drawing/2014/main" id="{57DEAB0E-FF89-E18F-4624-2FF253F28A8F}"/>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a:p>
        </p:txBody>
      </p:sp>
      <p:sp>
        <p:nvSpPr>
          <p:cNvPr id="7" name="Slide Number Placeholder 6">
            <a:extLst>
              <a:ext uri="{FF2B5EF4-FFF2-40B4-BE49-F238E27FC236}">
                <a16:creationId xmlns:a16="http://schemas.microsoft.com/office/drawing/2014/main" id="{DD0F7EAE-E743-A019-AE10-D4948BC7B142}"/>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C0E43774-7B7E-4139-8FCF-0EF9A10DCE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F70D5CC-DE4D-7639-E18C-31FD3D4368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CA537F1-2415-C4A2-B5A8-AD6627428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95BBD95F-3579-C815-C77B-D030473C19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3EA553F-A6D1-4E83-B853-F3FB86FD935E}"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9641B35-C135-0A8B-212C-A55607B57A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CA023E3-BBCE-B07C-329E-3DAF4D9B1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F7418B4C-C696-B879-ADB6-67769CFE5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C828E63-DEF2-4C3C-879C-9522A8B49016}" type="slidenum">
              <a:rPr lang="en-US" altLang="en-US"/>
              <a:pPr/>
              <a:t>28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769ECE8-9441-7E88-C96F-18D35DE03D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86065DD-E14B-4BEB-D3AE-83815DE000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BA01D664-6B93-8FE4-A636-0A345190D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17BB446-4A75-4ADD-B1B8-2607F87BF1F3}"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CFEC636-E732-37B6-33C5-CDD959E90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8ABBA90-3D3A-1C77-7B11-4420E058B9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5CE1771-4764-A48B-81EC-854D5A0C3B3B}"/>
              </a:ext>
            </a:extLst>
          </p:cNvPr>
          <p:cNvSpPr>
            <a:spLocks noGrp="1"/>
          </p:cNvSpPr>
          <p:nvPr>
            <p:ph type="sldNum" sz="quarter" idx="5"/>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8A49A4D-1C33-42BA-981A-66297F67D1B0}" type="slidenum">
              <a:rPr lang="en-US" altLang="en-US"/>
              <a:pPr/>
              <a:t>52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8F8FF0A-53EE-FE2F-2A21-E2C5E04553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80C9B02-2BB5-ECDE-58CD-0B9E8D580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07CF461F-DE43-F5AB-6864-C12118891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C9F6304-8A7F-4F90-92EE-777DA6590B6D}" type="slidenum">
              <a:rPr lang="en-US" altLang="en-US"/>
              <a:pPr/>
              <a:t>56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AA5272C-65A8-22ED-8AF3-FF36F64451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494EC937-E7FE-DFCD-7C06-A0794E6C2D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5A7A6478-BAD1-0D24-3853-64C303EF7F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D58BFCDF-9574-4693-AC5C-9C67596F78CC}" type="slidenum">
              <a:rPr lang="en-US" altLang="en-US"/>
              <a:pPr/>
              <a:t>68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63699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40089004-E3BA-D1B6-DF10-C825586A2C8F}"/>
              </a:ext>
            </a:extLst>
          </p:cNvPr>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5" name="Footer Placeholder 4">
            <a:extLst>
              <a:ext uri="{FF2B5EF4-FFF2-40B4-BE49-F238E27FC236}">
                <a16:creationId xmlns:a16="http://schemas.microsoft.com/office/drawing/2014/main" id="{E774C477-C95C-978D-2C6E-52C7EFC96429}"/>
              </a:ext>
            </a:extLst>
          </p:cNvPr>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6" name="Slide Number Placeholder 5">
            <a:extLst>
              <a:ext uri="{FF2B5EF4-FFF2-40B4-BE49-F238E27FC236}">
                <a16:creationId xmlns:a16="http://schemas.microsoft.com/office/drawing/2014/main" id="{06FD5D4D-A035-7453-4353-DA979E2E7A81}"/>
              </a:ext>
            </a:extLst>
          </p:cNvPr>
          <p:cNvSpPr>
            <a:spLocks noGrp="1"/>
          </p:cNvSpPr>
          <p:nvPr>
            <p:ph type="sldNum" sz="quarter" idx="12"/>
          </p:nvPr>
        </p:nvSpPr>
        <p:spPr>
          <a:xfrm>
            <a:off x="0" y="6629400"/>
            <a:ext cx="307975"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EB6436B-8D82-4262-B55D-6B1C7C36CB8C}" type="slidenum">
              <a:rPr lang="en-US" altLang="en-US"/>
              <a:pPr/>
              <a:t>‹#›</a:t>
            </a:fld>
            <a:endParaRPr lang="en-US" altLang="en-US"/>
          </a:p>
        </p:txBody>
      </p:sp>
    </p:spTree>
    <p:extLst>
      <p:ext uri="{BB962C8B-B14F-4D97-AF65-F5344CB8AC3E}">
        <p14:creationId xmlns:p14="http://schemas.microsoft.com/office/powerpoint/2010/main" val="121984093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t>Click to edit Master title style</a:t>
            </a:r>
          </a:p>
        </p:txBody>
      </p:sp>
      <p:sp>
        <p:nvSpPr>
          <p:cNvPr id="3" name="Vertical Text Placeholder 2"/>
          <p:cNvSpPr>
            <a:spLocks noGrp="1"/>
          </p:cNvSpPr>
          <p:nvPr>
            <p:ph type="body" orient="vert" idx="1"/>
          </p:nvPr>
        </p:nvSpPr>
        <p:spPr>
          <a:xfrm>
            <a:off x="628650" y="190501"/>
            <a:ext cx="5800725" cy="598646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AC549BEB-5371-D1BF-2D67-3672B3A564B6}"/>
              </a:ext>
            </a:extLst>
          </p:cNvPr>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5" name="Footer Placeholder 4">
            <a:extLst>
              <a:ext uri="{FF2B5EF4-FFF2-40B4-BE49-F238E27FC236}">
                <a16:creationId xmlns:a16="http://schemas.microsoft.com/office/drawing/2014/main" id="{75AB034F-339C-92F4-D37E-100F9C73141A}"/>
              </a:ext>
            </a:extLst>
          </p:cNvPr>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6" name="Slide Number Placeholder 5">
            <a:extLst>
              <a:ext uri="{FF2B5EF4-FFF2-40B4-BE49-F238E27FC236}">
                <a16:creationId xmlns:a16="http://schemas.microsoft.com/office/drawing/2014/main" id="{E8A253F1-BAD9-397D-8C04-1B10884BECB5}"/>
              </a:ext>
            </a:extLst>
          </p:cNvPr>
          <p:cNvSpPr>
            <a:spLocks noGrp="1"/>
          </p:cNvSpPr>
          <p:nvPr>
            <p:ph type="sldNum" sz="quarter" idx="12"/>
          </p:nvPr>
        </p:nvSpPr>
        <p:spPr>
          <a:xfrm>
            <a:off x="0" y="6629400"/>
            <a:ext cx="307975"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ED94AA3-3CD1-4444-B7DB-46BDE3585612}" type="slidenum">
              <a:rPr lang="en-US" altLang="en-US"/>
              <a:pPr/>
              <a:t>‹#›</a:t>
            </a:fld>
            <a:endParaRPr lang="en-US" altLang="en-US"/>
          </a:p>
        </p:txBody>
      </p:sp>
    </p:spTree>
    <p:extLst>
      <p:ext uri="{BB962C8B-B14F-4D97-AF65-F5344CB8AC3E}">
        <p14:creationId xmlns:p14="http://schemas.microsoft.com/office/powerpoint/2010/main" val="25495732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8CAEC-E260-EC89-902E-34B9A79117FD}"/>
              </a:ext>
            </a:extLst>
          </p:cNvPr>
          <p:cNvSpPr/>
          <p:nvPr/>
        </p:nvSpPr>
        <p:spPr>
          <a:xfrm>
            <a:off x="0" y="0"/>
            <a:ext cx="9144000" cy="348456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ctrTitle"/>
          </p:nvPr>
        </p:nvSpPr>
        <p:spPr>
          <a:xfrm>
            <a:off x="373490" y="2520075"/>
            <a:ext cx="3634740" cy="2387600"/>
          </a:xfrm>
        </p:spPr>
        <p:txBody>
          <a:bodyPr>
            <a:normAutofit/>
          </a:bodyPr>
          <a:lstStyle>
            <a:lvl1pPr algn="l">
              <a:lnSpc>
                <a:spcPct val="90000"/>
              </a:lnSpc>
              <a:defRPr sz="4800">
                <a:solidFill>
                  <a:schemeClr val="bg1"/>
                </a:solidFill>
              </a:defRPr>
            </a:lvl1pPr>
          </a:lstStyle>
          <a:p>
            <a:r>
              <a:rPr dirty="0"/>
              <a:t>Click to edit Master title style</a:t>
            </a:r>
          </a:p>
        </p:txBody>
      </p:sp>
      <p:sp>
        <p:nvSpPr>
          <p:cNvPr id="3" name="Subtitle 2"/>
          <p:cNvSpPr>
            <a:spLocks noGrp="1"/>
          </p:cNvSpPr>
          <p:nvPr>
            <p:ph type="subTitle" idx="1"/>
          </p:nvPr>
        </p:nvSpPr>
        <p:spPr>
          <a:xfrm>
            <a:off x="422999" y="4929407"/>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Click to edit Master subtitle style</a:t>
            </a:r>
          </a:p>
        </p:txBody>
      </p:sp>
    </p:spTree>
    <p:extLst>
      <p:ext uri="{BB962C8B-B14F-4D97-AF65-F5344CB8AC3E}">
        <p14:creationId xmlns:p14="http://schemas.microsoft.com/office/powerpoint/2010/main" val="317537359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53394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7828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9794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dirty="0"/>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Footer Placeholder 4"/>
          <p:cNvSpPr>
            <a:spLocks noGrp="1"/>
          </p:cNvSpPr>
          <p:nvPr>
            <p:ph type="ftr" sz="quarter" idx="10"/>
          </p:nvPr>
        </p:nvSpPr>
        <p:spPr>
          <a:xfrm>
            <a:off x="1228725" y="6629400"/>
            <a:ext cx="6858000" cy="228600"/>
          </a:xfrm>
          <a:prstGeom prst="rect">
            <a:avLst/>
          </a:prstGeom>
        </p:spPr>
        <p:txBody>
          <a:bodyPr/>
          <a:lstStyle>
            <a:lvl1pPr algn="ctr" eaLnBrk="1" fontAlgn="auto" hangingPunct="1">
              <a:spcBef>
                <a:spcPts val="0"/>
              </a:spcBef>
              <a:spcAft>
                <a:spcPts val="0"/>
              </a:spcAft>
              <a:defRPr sz="1400">
                <a:latin typeface="+mn-lt"/>
              </a:defRPr>
            </a:lvl1pPr>
          </a:lstStyle>
          <a:p>
            <a:pPr>
              <a:defRPr/>
            </a:pPr>
            <a:r>
              <a:rPr lang="en-US"/>
              <a:t>NAF INTERNAL CONTROLS</a:t>
            </a:r>
            <a:endParaRPr lang="en-US" dirty="0"/>
          </a:p>
        </p:txBody>
      </p:sp>
    </p:spTree>
    <p:extLst>
      <p:ext uri="{BB962C8B-B14F-4D97-AF65-F5344CB8AC3E}">
        <p14:creationId xmlns:p14="http://schemas.microsoft.com/office/powerpoint/2010/main" val="207683759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t="838"/>
          <a:stretch>
            <a:fillRect/>
          </a:stretch>
        </p:blipFill>
        <p:spPr bwMode="auto">
          <a:xfrm>
            <a:off x="0" y="2046288"/>
            <a:ext cx="1163638"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l="57784" t="22574" r="150" b="28577"/>
          <a:stretch>
            <a:fillRect/>
          </a:stretch>
        </p:blipFill>
        <p:spPr bwMode="auto">
          <a:xfrm>
            <a:off x="4791075" y="2058988"/>
            <a:ext cx="472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63638" y="2058988"/>
            <a:ext cx="5400675"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1160742" y="2058990"/>
            <a:ext cx="5212080" cy="2847988"/>
          </a:xfrm>
        </p:spPr>
        <p:txBody>
          <a:bodyPr anchor="t"/>
          <a:lstStyle>
            <a:lvl1pPr>
              <a:defRPr sz="600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1160742" y="5495823"/>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dirty="0"/>
              <a:t>Click to edit Master text styles</a:t>
            </a:r>
          </a:p>
        </p:txBody>
      </p:sp>
    </p:spTree>
    <p:extLst>
      <p:ext uri="{BB962C8B-B14F-4D97-AF65-F5344CB8AC3E}">
        <p14:creationId xmlns:p14="http://schemas.microsoft.com/office/powerpoint/2010/main" val="121859386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Footer Placeholder 5"/>
          <p:cNvSpPr>
            <a:spLocks noGrp="1"/>
          </p:cNvSpPr>
          <p:nvPr>
            <p:ph type="ftr" sz="quarter" idx="10"/>
          </p:nvPr>
        </p:nvSpPr>
        <p:spPr>
          <a:xfrm>
            <a:off x="1228725" y="6629400"/>
            <a:ext cx="6858000" cy="228600"/>
          </a:xfrm>
          <a:prstGeom prst="rect">
            <a:avLst/>
          </a:prstGeom>
        </p:spPr>
        <p:txBody>
          <a:bodyPr/>
          <a:lstStyle>
            <a:lvl1pPr algn="ctr" eaLnBrk="1" fontAlgn="auto" hangingPunct="1">
              <a:spcBef>
                <a:spcPts val="0"/>
              </a:spcBef>
              <a:spcAft>
                <a:spcPts val="0"/>
              </a:spcAft>
              <a:defRPr>
                <a:latin typeface="+mn-lt"/>
              </a:defRPr>
            </a:lvl1pPr>
          </a:lstStyle>
          <a:p>
            <a:pPr>
              <a:defRPr/>
            </a:pPr>
            <a:r>
              <a:rPr lang="en-US"/>
              <a:t>NAF INTERNAL CONTROLS</a:t>
            </a:r>
          </a:p>
        </p:txBody>
      </p:sp>
      <p:sp>
        <p:nvSpPr>
          <p:cNvPr id="6" name="Slide Number Placeholder 6"/>
          <p:cNvSpPr>
            <a:spLocks noGrp="1"/>
          </p:cNvSpPr>
          <p:nvPr>
            <p:ph type="sldNum" sz="quarter" idx="11"/>
          </p:nvPr>
        </p:nvSpPr>
        <p:spPr>
          <a:xfrm>
            <a:off x="0" y="6629400"/>
            <a:ext cx="1103313" cy="228600"/>
          </a:xfrm>
          <a:prstGeom prst="rect">
            <a:avLst/>
          </a:prstGeom>
        </p:spPr>
        <p:txBody>
          <a:bodyPr/>
          <a:lstStyle>
            <a:lvl1pPr algn="l" eaLnBrk="1" fontAlgn="auto" hangingPunct="1">
              <a:spcBef>
                <a:spcPts val="0"/>
              </a:spcBef>
              <a:spcAft>
                <a:spcPts val="0"/>
              </a:spcAft>
              <a:defRPr>
                <a:latin typeface="+mn-lt"/>
              </a:defRPr>
            </a:lvl1pPr>
          </a:lstStyle>
          <a:p>
            <a:pPr>
              <a:defRPr/>
            </a:pPr>
            <a:fld id="{E0C61440-0717-4ECB-8A2E-6F7FE84915EA}" type="slidenum">
              <a:rPr lang="en-US"/>
              <a:pPr>
                <a:defRPr/>
              </a:pPr>
              <a:t>‹#›</a:t>
            </a:fld>
            <a:r>
              <a:rPr lang="en-US" dirty="0"/>
              <a:t> of XX</a:t>
            </a:r>
          </a:p>
        </p:txBody>
      </p:sp>
    </p:spTree>
    <p:extLst>
      <p:ext uri="{BB962C8B-B14F-4D97-AF65-F5344CB8AC3E}">
        <p14:creationId xmlns:p14="http://schemas.microsoft.com/office/powerpoint/2010/main" val="394433932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8" name="Footer Placeholder 7"/>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9" name="Slide Number Placeholder 8"/>
          <p:cNvSpPr>
            <a:spLocks noGrp="1"/>
          </p:cNvSpPr>
          <p:nvPr>
            <p:ph type="sldNum" sz="quarter" idx="12"/>
          </p:nvPr>
        </p:nvSpPr>
        <p:spPr>
          <a:xfrm>
            <a:off x="0" y="6629400"/>
            <a:ext cx="307975" cy="228600"/>
          </a:xfrm>
          <a:prstGeom prst="rect">
            <a:avLst/>
          </a:prstGeom>
        </p:spPr>
        <p:txBody>
          <a:bodyPr/>
          <a:lstStyle>
            <a:lvl1pPr eaLnBrk="1" fontAlgn="auto" hangingPunct="1">
              <a:spcBef>
                <a:spcPts val="0"/>
              </a:spcBef>
              <a:spcAft>
                <a:spcPts val="0"/>
              </a:spcAft>
              <a:defRPr>
                <a:latin typeface="+mn-lt"/>
              </a:defRPr>
            </a:lvl1pPr>
          </a:lstStyle>
          <a:p>
            <a:pPr>
              <a:defRPr/>
            </a:pPr>
            <a:fld id="{C188D5D5-5AEB-428A-9B33-57C47C0BED94}" type="slidenum">
              <a:rPr/>
              <a:pPr>
                <a:defRPr/>
              </a:pPr>
              <a:t>‹#›</a:t>
            </a:fld>
            <a:endParaRPr dirty="0"/>
          </a:p>
        </p:txBody>
      </p:sp>
    </p:spTree>
    <p:extLst>
      <p:ext uri="{BB962C8B-B14F-4D97-AF65-F5344CB8AC3E}">
        <p14:creationId xmlns:p14="http://schemas.microsoft.com/office/powerpoint/2010/main" val="36590426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dirty="0"/>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Footer Placeholder 4">
            <a:extLst>
              <a:ext uri="{FF2B5EF4-FFF2-40B4-BE49-F238E27FC236}">
                <a16:creationId xmlns:a16="http://schemas.microsoft.com/office/drawing/2014/main" id="{F7913B90-654D-10C6-6723-C6A3AABD89B0}"/>
              </a:ext>
            </a:extLst>
          </p:cNvPr>
          <p:cNvSpPr>
            <a:spLocks noGrp="1"/>
          </p:cNvSpPr>
          <p:nvPr>
            <p:ph type="ftr" sz="quarter" idx="10"/>
          </p:nvPr>
        </p:nvSpPr>
        <p:spPr>
          <a:xfrm>
            <a:off x="1228725" y="6629400"/>
            <a:ext cx="6858000" cy="228600"/>
          </a:xfrm>
          <a:prstGeom prst="rect">
            <a:avLst/>
          </a:prstGeom>
        </p:spPr>
        <p:txBody>
          <a:bodyPr/>
          <a:lstStyle>
            <a:lvl1pPr algn="ctr" eaLnBrk="1" fontAlgn="auto" hangingPunct="1">
              <a:spcBef>
                <a:spcPts val="0"/>
              </a:spcBef>
              <a:spcAft>
                <a:spcPts val="0"/>
              </a:spcAft>
              <a:defRPr sz="1400">
                <a:latin typeface="+mn-lt"/>
              </a:defRPr>
            </a:lvl1pPr>
          </a:lstStyle>
          <a:p>
            <a:pPr>
              <a:defRPr/>
            </a:pPr>
            <a:r>
              <a:rPr lang="en-US"/>
              <a:t>NAF INTERNAL CONTROLS</a:t>
            </a:r>
            <a:endParaRPr lang="en-US" dirty="0"/>
          </a:p>
        </p:txBody>
      </p:sp>
    </p:spTree>
    <p:extLst>
      <p:ext uri="{BB962C8B-B14F-4D97-AF65-F5344CB8AC3E}">
        <p14:creationId xmlns:p14="http://schemas.microsoft.com/office/powerpoint/2010/main" val="258200228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4" name="Footer Placeholder 3"/>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5" name="Slide Number Placeholder 4"/>
          <p:cNvSpPr>
            <a:spLocks noGrp="1"/>
          </p:cNvSpPr>
          <p:nvPr>
            <p:ph type="sldNum" sz="quarter" idx="12"/>
          </p:nvPr>
        </p:nvSpPr>
        <p:spPr>
          <a:xfrm>
            <a:off x="0" y="6629400"/>
            <a:ext cx="307975" cy="228600"/>
          </a:xfrm>
          <a:prstGeom prst="rect">
            <a:avLst/>
          </a:prstGeom>
        </p:spPr>
        <p:txBody>
          <a:bodyPr/>
          <a:lstStyle>
            <a:lvl1pPr eaLnBrk="1" fontAlgn="auto" hangingPunct="1">
              <a:spcBef>
                <a:spcPts val="0"/>
              </a:spcBef>
              <a:spcAft>
                <a:spcPts val="0"/>
              </a:spcAft>
              <a:defRPr>
                <a:latin typeface="+mn-lt"/>
              </a:defRPr>
            </a:lvl1pPr>
          </a:lstStyle>
          <a:p>
            <a:pPr>
              <a:defRPr/>
            </a:pPr>
            <a:fld id="{B20DE996-1E46-482F-BFB6-CC2C129AD1D5}" type="slidenum">
              <a:rPr/>
              <a:pPr>
                <a:defRPr/>
              </a:pPr>
              <a:t>‹#›</a:t>
            </a:fld>
            <a:endParaRPr dirty="0"/>
          </a:p>
        </p:txBody>
      </p:sp>
    </p:spTree>
    <p:extLst>
      <p:ext uri="{BB962C8B-B14F-4D97-AF65-F5344CB8AC3E}">
        <p14:creationId xmlns:p14="http://schemas.microsoft.com/office/powerpoint/2010/main" val="185900577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3" name="Footer Placeholder 2"/>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4" name="Slide Number Placeholder 3"/>
          <p:cNvSpPr>
            <a:spLocks noGrp="1"/>
          </p:cNvSpPr>
          <p:nvPr>
            <p:ph type="sldNum" sz="quarter" idx="12"/>
          </p:nvPr>
        </p:nvSpPr>
        <p:spPr>
          <a:xfrm>
            <a:off x="0" y="6629400"/>
            <a:ext cx="307975" cy="228600"/>
          </a:xfrm>
          <a:prstGeom prst="rect">
            <a:avLst/>
          </a:prstGeom>
        </p:spPr>
        <p:txBody>
          <a:bodyPr/>
          <a:lstStyle>
            <a:lvl1pPr eaLnBrk="1" fontAlgn="auto" hangingPunct="1">
              <a:spcBef>
                <a:spcPts val="0"/>
              </a:spcBef>
              <a:spcAft>
                <a:spcPts val="0"/>
              </a:spcAft>
              <a:defRPr>
                <a:latin typeface="+mn-lt"/>
              </a:defRPr>
            </a:lvl1pPr>
          </a:lstStyle>
          <a:p>
            <a:pPr>
              <a:defRPr/>
            </a:pPr>
            <a:fld id="{6091C68B-9370-4657-AA25-ABC3714889C3}" type="slidenum">
              <a:rPr/>
              <a:pPr>
                <a:defRPr/>
              </a:pPr>
              <a:t>‹#›</a:t>
            </a:fld>
            <a:endParaRPr dirty="0"/>
          </a:p>
        </p:txBody>
      </p:sp>
    </p:spTree>
    <p:extLst>
      <p:ext uri="{BB962C8B-B14F-4D97-AF65-F5344CB8AC3E}">
        <p14:creationId xmlns:p14="http://schemas.microsoft.com/office/powerpoint/2010/main" val="225242456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lstStyle>
            <a:lvl1pPr>
              <a:defRPr sz="3200"/>
            </a:lvl1pPr>
          </a:lstStyle>
          <a:p>
            <a:r>
              <a:t>Click to edit Master title style</a:t>
            </a: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6" name="Footer Placeholder 5"/>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7" name="Slide Number Placeholder 6"/>
          <p:cNvSpPr>
            <a:spLocks noGrp="1"/>
          </p:cNvSpPr>
          <p:nvPr>
            <p:ph type="sldNum" sz="quarter" idx="12"/>
          </p:nvPr>
        </p:nvSpPr>
        <p:spPr>
          <a:xfrm>
            <a:off x="0" y="6629400"/>
            <a:ext cx="307975" cy="228600"/>
          </a:xfrm>
          <a:prstGeom prst="rect">
            <a:avLst/>
          </a:prstGeom>
        </p:spPr>
        <p:txBody>
          <a:bodyPr/>
          <a:lstStyle>
            <a:lvl1pPr eaLnBrk="1" fontAlgn="auto" hangingPunct="1">
              <a:spcBef>
                <a:spcPts val="0"/>
              </a:spcBef>
              <a:spcAft>
                <a:spcPts val="0"/>
              </a:spcAft>
              <a:defRPr>
                <a:latin typeface="+mn-lt"/>
              </a:defRPr>
            </a:lvl1pPr>
          </a:lstStyle>
          <a:p>
            <a:pPr>
              <a:defRPr/>
            </a:pPr>
            <a:fld id="{71AB5702-1D64-45C2-BBFA-1127A43DA3E1}" type="slidenum">
              <a:rPr/>
              <a:pPr>
                <a:defRPr/>
              </a:pPr>
              <a:t>‹#›</a:t>
            </a:fld>
            <a:endParaRPr dirty="0"/>
          </a:p>
        </p:txBody>
      </p:sp>
    </p:spTree>
    <p:extLst>
      <p:ext uri="{BB962C8B-B14F-4D97-AF65-F5344CB8AC3E}">
        <p14:creationId xmlns:p14="http://schemas.microsoft.com/office/powerpoint/2010/main" val="169517915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lstStyle>
            <a:lvl1pPr>
              <a:defRPr sz="3200"/>
            </a:lvl1pPr>
          </a:lstStyle>
          <a:p>
            <a:r>
              <a:t>Click to edit Master title style</a:t>
            </a: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noProof="0" dirty="0"/>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6" name="Footer Placeholder 5"/>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7" name="Slide Number Placeholder 6"/>
          <p:cNvSpPr>
            <a:spLocks noGrp="1"/>
          </p:cNvSpPr>
          <p:nvPr>
            <p:ph type="sldNum" sz="quarter" idx="12"/>
          </p:nvPr>
        </p:nvSpPr>
        <p:spPr>
          <a:xfrm>
            <a:off x="0" y="6629400"/>
            <a:ext cx="307975" cy="228600"/>
          </a:xfrm>
          <a:prstGeom prst="rect">
            <a:avLst/>
          </a:prstGeom>
        </p:spPr>
        <p:txBody>
          <a:bodyPr/>
          <a:lstStyle>
            <a:lvl1pPr eaLnBrk="1" fontAlgn="auto" hangingPunct="1">
              <a:spcBef>
                <a:spcPts val="0"/>
              </a:spcBef>
              <a:spcAft>
                <a:spcPts val="0"/>
              </a:spcAft>
              <a:defRPr>
                <a:latin typeface="+mn-lt"/>
              </a:defRPr>
            </a:lvl1pPr>
          </a:lstStyle>
          <a:p>
            <a:pPr>
              <a:defRPr/>
            </a:pPr>
            <a:fld id="{E1854531-4304-4253-A13D-68E6210E7848}" type="slidenum">
              <a:rPr/>
              <a:pPr>
                <a:defRPr/>
              </a:pPr>
              <a:t>‹#›</a:t>
            </a:fld>
            <a:endParaRPr dirty="0"/>
          </a:p>
        </p:txBody>
      </p:sp>
    </p:spTree>
    <p:extLst>
      <p:ext uri="{BB962C8B-B14F-4D97-AF65-F5344CB8AC3E}">
        <p14:creationId xmlns:p14="http://schemas.microsoft.com/office/powerpoint/2010/main" val="238957912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5" name="Footer Placeholder 4"/>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6" name="Slide Number Placeholder 5"/>
          <p:cNvSpPr>
            <a:spLocks noGrp="1"/>
          </p:cNvSpPr>
          <p:nvPr>
            <p:ph type="sldNum" sz="quarter" idx="12"/>
          </p:nvPr>
        </p:nvSpPr>
        <p:spPr>
          <a:xfrm>
            <a:off x="0" y="6629400"/>
            <a:ext cx="307975" cy="228600"/>
          </a:xfrm>
          <a:prstGeom prst="rect">
            <a:avLst/>
          </a:prstGeom>
        </p:spPr>
        <p:txBody>
          <a:bodyPr/>
          <a:lstStyle>
            <a:lvl1pPr eaLnBrk="1" fontAlgn="auto" hangingPunct="1">
              <a:spcBef>
                <a:spcPts val="0"/>
              </a:spcBef>
              <a:spcAft>
                <a:spcPts val="0"/>
              </a:spcAft>
              <a:defRPr>
                <a:latin typeface="+mn-lt"/>
              </a:defRPr>
            </a:lvl1pPr>
          </a:lstStyle>
          <a:p>
            <a:pPr>
              <a:defRPr/>
            </a:pPr>
            <a:fld id="{CB205FC0-2AEF-4794-BF46-77E63D839B43}" type="slidenum">
              <a:rPr/>
              <a:pPr>
                <a:defRPr/>
              </a:pPr>
              <a:t>‹#›</a:t>
            </a:fld>
            <a:endParaRPr dirty="0"/>
          </a:p>
        </p:txBody>
      </p:sp>
    </p:spTree>
    <p:extLst>
      <p:ext uri="{BB962C8B-B14F-4D97-AF65-F5344CB8AC3E}">
        <p14:creationId xmlns:p14="http://schemas.microsoft.com/office/powerpoint/2010/main" val="403180344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t>Click to edit Master title style</a:t>
            </a:r>
          </a:p>
        </p:txBody>
      </p:sp>
      <p:sp>
        <p:nvSpPr>
          <p:cNvPr id="3" name="Vertical Text Placeholder 2"/>
          <p:cNvSpPr>
            <a:spLocks noGrp="1"/>
          </p:cNvSpPr>
          <p:nvPr>
            <p:ph type="body" orient="vert" idx="1"/>
          </p:nvPr>
        </p:nvSpPr>
        <p:spPr>
          <a:xfrm>
            <a:off x="628650" y="190501"/>
            <a:ext cx="5800725" cy="598646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5" name="Footer Placeholder 4"/>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6" name="Slide Number Placeholder 5"/>
          <p:cNvSpPr>
            <a:spLocks noGrp="1"/>
          </p:cNvSpPr>
          <p:nvPr>
            <p:ph type="sldNum" sz="quarter" idx="12"/>
          </p:nvPr>
        </p:nvSpPr>
        <p:spPr>
          <a:xfrm>
            <a:off x="0" y="6629400"/>
            <a:ext cx="307975" cy="228600"/>
          </a:xfrm>
          <a:prstGeom prst="rect">
            <a:avLst/>
          </a:prstGeom>
        </p:spPr>
        <p:txBody>
          <a:bodyPr/>
          <a:lstStyle>
            <a:lvl1pPr eaLnBrk="1" fontAlgn="auto" hangingPunct="1">
              <a:spcBef>
                <a:spcPts val="0"/>
              </a:spcBef>
              <a:spcAft>
                <a:spcPts val="0"/>
              </a:spcAft>
              <a:defRPr>
                <a:latin typeface="+mn-lt"/>
              </a:defRPr>
            </a:lvl1pPr>
          </a:lstStyle>
          <a:p>
            <a:pPr>
              <a:defRPr/>
            </a:pPr>
            <a:fld id="{849A6AA5-74E1-4EC2-838F-CDF958998E1F}" type="slidenum">
              <a:rPr/>
              <a:pPr>
                <a:defRPr/>
              </a:pPr>
              <a:t>‹#›</a:t>
            </a:fld>
            <a:endParaRPr dirty="0"/>
          </a:p>
        </p:txBody>
      </p:sp>
    </p:spTree>
    <p:extLst>
      <p:ext uri="{BB962C8B-B14F-4D97-AF65-F5344CB8AC3E}">
        <p14:creationId xmlns:p14="http://schemas.microsoft.com/office/powerpoint/2010/main" val="52810803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p:nvPr/>
        </p:nvSpPr>
        <p:spPr>
          <a:xfrm>
            <a:off x="0" y="0"/>
            <a:ext cx="9144000" cy="348456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ctrTitle"/>
          </p:nvPr>
        </p:nvSpPr>
        <p:spPr>
          <a:xfrm>
            <a:off x="373490" y="2520075"/>
            <a:ext cx="3634740" cy="2387600"/>
          </a:xfrm>
        </p:spPr>
        <p:txBody>
          <a:bodyPr>
            <a:normAutofit/>
          </a:bodyPr>
          <a:lstStyle>
            <a:lvl1pPr algn="l">
              <a:lnSpc>
                <a:spcPct val="90000"/>
              </a:lnSpc>
              <a:defRPr sz="4800">
                <a:solidFill>
                  <a:schemeClr val="bg1"/>
                </a:solidFill>
              </a:defRPr>
            </a:lvl1pPr>
          </a:lstStyle>
          <a:p>
            <a:r>
              <a:rPr dirty="0"/>
              <a:t>Click to edit Master title style</a:t>
            </a:r>
          </a:p>
        </p:txBody>
      </p:sp>
      <p:sp>
        <p:nvSpPr>
          <p:cNvPr id="3" name="Subtitle 2"/>
          <p:cNvSpPr>
            <a:spLocks noGrp="1"/>
          </p:cNvSpPr>
          <p:nvPr>
            <p:ph type="subTitle" idx="1"/>
          </p:nvPr>
        </p:nvSpPr>
        <p:spPr>
          <a:xfrm>
            <a:off x="422999" y="4929407"/>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Click to edit Master subtitle style</a:t>
            </a:r>
          </a:p>
        </p:txBody>
      </p:sp>
    </p:spTree>
    <p:extLst>
      <p:ext uri="{BB962C8B-B14F-4D97-AF65-F5344CB8AC3E}">
        <p14:creationId xmlns:p14="http://schemas.microsoft.com/office/powerpoint/2010/main" val="306287152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0894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9089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FF01F147-BF62-DDAE-5E4E-E864AE0CDB29}"/>
              </a:ext>
            </a:extLst>
          </p:cNvPr>
          <p:cNvPicPr>
            <a:picLocks noChangeAspect="1"/>
          </p:cNvPicPr>
          <p:nvPr/>
        </p:nvPicPr>
        <p:blipFill>
          <a:blip r:embed="rId2">
            <a:extLst>
              <a:ext uri="{28A0092B-C50C-407E-A947-70E740481C1C}">
                <a14:useLocalDpi xmlns:a14="http://schemas.microsoft.com/office/drawing/2010/main" val="0"/>
              </a:ext>
            </a:extLst>
          </a:blip>
          <a:srcRect t="838"/>
          <a:stretch>
            <a:fillRect/>
          </a:stretch>
        </p:blipFill>
        <p:spPr bwMode="auto">
          <a:xfrm>
            <a:off x="0" y="2046288"/>
            <a:ext cx="1163638"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29A14C76-98C6-1AC2-F85B-F5E526F952FB}"/>
              </a:ext>
            </a:extLst>
          </p:cNvPr>
          <p:cNvPicPr>
            <a:picLocks noChangeAspect="1"/>
          </p:cNvPicPr>
          <p:nvPr userDrawn="1"/>
        </p:nvPicPr>
        <p:blipFill>
          <a:blip r:embed="rId3">
            <a:extLst>
              <a:ext uri="{28A0092B-C50C-407E-A947-70E740481C1C}">
                <a14:useLocalDpi xmlns:a14="http://schemas.microsoft.com/office/drawing/2010/main" val="0"/>
              </a:ext>
            </a:extLst>
          </a:blip>
          <a:srcRect l="57784" t="22574" r="150" b="28577"/>
          <a:stretch>
            <a:fillRect/>
          </a:stretch>
        </p:blipFill>
        <p:spPr bwMode="auto">
          <a:xfrm>
            <a:off x="4791075" y="2058988"/>
            <a:ext cx="472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64A007D-B83A-2266-9926-15989E900518}"/>
              </a:ext>
            </a:extLst>
          </p:cNvPr>
          <p:cNvSpPr/>
          <p:nvPr/>
        </p:nvSpPr>
        <p:spPr>
          <a:xfrm>
            <a:off x="1163638" y="2058988"/>
            <a:ext cx="5400675"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1160742" y="2058990"/>
            <a:ext cx="5212080" cy="2847988"/>
          </a:xfrm>
        </p:spPr>
        <p:txBody>
          <a:bodyPr anchor="t"/>
          <a:lstStyle>
            <a:lvl1pPr>
              <a:defRPr sz="600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1160742" y="5495823"/>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dirty="0"/>
              <a:t>Click to edit Master text styles</a:t>
            </a:r>
          </a:p>
        </p:txBody>
      </p:sp>
    </p:spTree>
    <p:extLst>
      <p:ext uri="{BB962C8B-B14F-4D97-AF65-F5344CB8AC3E}">
        <p14:creationId xmlns:p14="http://schemas.microsoft.com/office/powerpoint/2010/main" val="252345761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Footer Placeholder 5">
            <a:extLst>
              <a:ext uri="{FF2B5EF4-FFF2-40B4-BE49-F238E27FC236}">
                <a16:creationId xmlns:a16="http://schemas.microsoft.com/office/drawing/2014/main" id="{EBDDB492-637F-D290-887C-7381F1578289}"/>
              </a:ext>
            </a:extLst>
          </p:cNvPr>
          <p:cNvSpPr>
            <a:spLocks noGrp="1"/>
          </p:cNvSpPr>
          <p:nvPr>
            <p:ph type="ftr" sz="quarter" idx="10"/>
          </p:nvPr>
        </p:nvSpPr>
        <p:spPr>
          <a:xfrm>
            <a:off x="1228725" y="6629400"/>
            <a:ext cx="6858000" cy="228600"/>
          </a:xfrm>
          <a:prstGeom prst="rect">
            <a:avLst/>
          </a:prstGeom>
        </p:spPr>
        <p:txBody>
          <a:bodyPr/>
          <a:lstStyle>
            <a:lvl1pPr algn="ctr" eaLnBrk="1" fontAlgn="auto" hangingPunct="1">
              <a:spcBef>
                <a:spcPts val="0"/>
              </a:spcBef>
              <a:spcAft>
                <a:spcPts val="0"/>
              </a:spcAft>
              <a:defRPr>
                <a:latin typeface="+mn-lt"/>
              </a:defRPr>
            </a:lvl1pPr>
          </a:lstStyle>
          <a:p>
            <a:pPr>
              <a:defRPr/>
            </a:pPr>
            <a:r>
              <a:rPr lang="en-US"/>
              <a:t>NAF INTERNAL CONTROLS</a:t>
            </a:r>
          </a:p>
        </p:txBody>
      </p:sp>
      <p:sp>
        <p:nvSpPr>
          <p:cNvPr id="6" name="Slide Number Placeholder 6">
            <a:extLst>
              <a:ext uri="{FF2B5EF4-FFF2-40B4-BE49-F238E27FC236}">
                <a16:creationId xmlns:a16="http://schemas.microsoft.com/office/drawing/2014/main" id="{FDE3EC60-F03C-65A2-352C-C0F45893693E}"/>
              </a:ext>
            </a:extLst>
          </p:cNvPr>
          <p:cNvSpPr>
            <a:spLocks noGrp="1"/>
          </p:cNvSpPr>
          <p:nvPr>
            <p:ph type="sldNum" sz="quarter" idx="11"/>
          </p:nvPr>
        </p:nvSpPr>
        <p:spPr>
          <a:xfrm>
            <a:off x="0" y="6629400"/>
            <a:ext cx="1103313"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5EA4AA0-0BB4-4C4E-9A3F-FC3451C1F3FF}" type="slidenum">
              <a:rPr lang="en-US" altLang="en-US"/>
              <a:pPr/>
              <a:t>‹#›</a:t>
            </a:fld>
            <a:r>
              <a:rPr lang="en-US" altLang="en-US"/>
              <a:t> of XX</a:t>
            </a:r>
          </a:p>
        </p:txBody>
      </p:sp>
    </p:spTree>
    <p:extLst>
      <p:ext uri="{BB962C8B-B14F-4D97-AF65-F5344CB8AC3E}">
        <p14:creationId xmlns:p14="http://schemas.microsoft.com/office/powerpoint/2010/main" val="99957364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a:extLst>
              <a:ext uri="{FF2B5EF4-FFF2-40B4-BE49-F238E27FC236}">
                <a16:creationId xmlns:a16="http://schemas.microsoft.com/office/drawing/2014/main" id="{33F06205-B635-9723-9610-17AD9CA58FF1}"/>
              </a:ext>
            </a:extLst>
          </p:cNvPr>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8" name="Footer Placeholder 7">
            <a:extLst>
              <a:ext uri="{FF2B5EF4-FFF2-40B4-BE49-F238E27FC236}">
                <a16:creationId xmlns:a16="http://schemas.microsoft.com/office/drawing/2014/main" id="{14FFEE5C-C0FF-E2DF-914C-4118F4C81C8F}"/>
              </a:ext>
            </a:extLst>
          </p:cNvPr>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9" name="Slide Number Placeholder 8">
            <a:extLst>
              <a:ext uri="{FF2B5EF4-FFF2-40B4-BE49-F238E27FC236}">
                <a16:creationId xmlns:a16="http://schemas.microsoft.com/office/drawing/2014/main" id="{2855598F-95A3-ACCB-0432-0B9A05470AA2}"/>
              </a:ext>
            </a:extLst>
          </p:cNvPr>
          <p:cNvSpPr>
            <a:spLocks noGrp="1"/>
          </p:cNvSpPr>
          <p:nvPr>
            <p:ph type="sldNum" sz="quarter" idx="12"/>
          </p:nvPr>
        </p:nvSpPr>
        <p:spPr>
          <a:xfrm>
            <a:off x="0" y="6629400"/>
            <a:ext cx="307975"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A9B9D84-2CDE-46F2-A84C-A54959751224}" type="slidenum">
              <a:rPr lang="en-US" altLang="en-US"/>
              <a:pPr/>
              <a:t>‹#›</a:t>
            </a:fld>
            <a:endParaRPr lang="en-US" altLang="en-US"/>
          </a:p>
        </p:txBody>
      </p:sp>
    </p:spTree>
    <p:extLst>
      <p:ext uri="{BB962C8B-B14F-4D97-AF65-F5344CB8AC3E}">
        <p14:creationId xmlns:p14="http://schemas.microsoft.com/office/powerpoint/2010/main" val="399494707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4886DAEC-F843-6960-138B-9BE0A8DDE31B}"/>
              </a:ext>
            </a:extLst>
          </p:cNvPr>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4" name="Footer Placeholder 3">
            <a:extLst>
              <a:ext uri="{FF2B5EF4-FFF2-40B4-BE49-F238E27FC236}">
                <a16:creationId xmlns:a16="http://schemas.microsoft.com/office/drawing/2014/main" id="{33CBE887-857A-A55C-35F1-855BB89D90A0}"/>
              </a:ext>
            </a:extLst>
          </p:cNvPr>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5" name="Slide Number Placeholder 4">
            <a:extLst>
              <a:ext uri="{FF2B5EF4-FFF2-40B4-BE49-F238E27FC236}">
                <a16:creationId xmlns:a16="http://schemas.microsoft.com/office/drawing/2014/main" id="{F5E76E4B-0C8E-8179-EA88-EE3C3BB1EE05}"/>
              </a:ext>
            </a:extLst>
          </p:cNvPr>
          <p:cNvSpPr>
            <a:spLocks noGrp="1"/>
          </p:cNvSpPr>
          <p:nvPr>
            <p:ph type="sldNum" sz="quarter" idx="12"/>
          </p:nvPr>
        </p:nvSpPr>
        <p:spPr>
          <a:xfrm>
            <a:off x="0" y="6629400"/>
            <a:ext cx="307975"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F9C8536-D8DF-4156-90AF-B67B6C0A970A}" type="slidenum">
              <a:rPr lang="en-US" altLang="en-US"/>
              <a:pPr/>
              <a:t>‹#›</a:t>
            </a:fld>
            <a:endParaRPr lang="en-US" altLang="en-US"/>
          </a:p>
        </p:txBody>
      </p:sp>
    </p:spTree>
    <p:extLst>
      <p:ext uri="{BB962C8B-B14F-4D97-AF65-F5344CB8AC3E}">
        <p14:creationId xmlns:p14="http://schemas.microsoft.com/office/powerpoint/2010/main" val="165337751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30AEE-80B9-D5D0-C6AD-B1419E194A41}"/>
              </a:ext>
            </a:extLst>
          </p:cNvPr>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3" name="Footer Placeholder 2">
            <a:extLst>
              <a:ext uri="{FF2B5EF4-FFF2-40B4-BE49-F238E27FC236}">
                <a16:creationId xmlns:a16="http://schemas.microsoft.com/office/drawing/2014/main" id="{AF016296-B6D8-3186-6B79-0A59B07CFC6C}"/>
              </a:ext>
            </a:extLst>
          </p:cNvPr>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4" name="Slide Number Placeholder 3">
            <a:extLst>
              <a:ext uri="{FF2B5EF4-FFF2-40B4-BE49-F238E27FC236}">
                <a16:creationId xmlns:a16="http://schemas.microsoft.com/office/drawing/2014/main" id="{5DF74787-CFC9-6B67-4630-3C0F6546CB35}"/>
              </a:ext>
            </a:extLst>
          </p:cNvPr>
          <p:cNvSpPr>
            <a:spLocks noGrp="1"/>
          </p:cNvSpPr>
          <p:nvPr>
            <p:ph type="sldNum" sz="quarter" idx="12"/>
          </p:nvPr>
        </p:nvSpPr>
        <p:spPr>
          <a:xfrm>
            <a:off x="0" y="6629400"/>
            <a:ext cx="307975"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4B7BDFB-D0D8-4A1D-8BD0-2BDC09CBD47C}" type="slidenum">
              <a:rPr lang="en-US" altLang="en-US"/>
              <a:pPr/>
              <a:t>‹#›</a:t>
            </a:fld>
            <a:endParaRPr lang="en-US" altLang="en-US"/>
          </a:p>
        </p:txBody>
      </p:sp>
    </p:spTree>
    <p:extLst>
      <p:ext uri="{BB962C8B-B14F-4D97-AF65-F5344CB8AC3E}">
        <p14:creationId xmlns:p14="http://schemas.microsoft.com/office/powerpoint/2010/main" val="178326592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lstStyle>
            <a:lvl1pPr>
              <a:defRPr sz="3200"/>
            </a:lvl1pPr>
          </a:lstStyle>
          <a:p>
            <a:r>
              <a:t>Click to edit Master title style</a:t>
            </a: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912CA51C-79FC-EAB2-BB0C-430E6FE9380B}"/>
              </a:ext>
            </a:extLst>
          </p:cNvPr>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6" name="Footer Placeholder 5">
            <a:extLst>
              <a:ext uri="{FF2B5EF4-FFF2-40B4-BE49-F238E27FC236}">
                <a16:creationId xmlns:a16="http://schemas.microsoft.com/office/drawing/2014/main" id="{D109B128-5392-C492-BCB8-791FA02FFF42}"/>
              </a:ext>
            </a:extLst>
          </p:cNvPr>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7" name="Slide Number Placeholder 6">
            <a:extLst>
              <a:ext uri="{FF2B5EF4-FFF2-40B4-BE49-F238E27FC236}">
                <a16:creationId xmlns:a16="http://schemas.microsoft.com/office/drawing/2014/main" id="{587FDD77-E8DE-6B56-E4FF-8074458CB085}"/>
              </a:ext>
            </a:extLst>
          </p:cNvPr>
          <p:cNvSpPr>
            <a:spLocks noGrp="1"/>
          </p:cNvSpPr>
          <p:nvPr>
            <p:ph type="sldNum" sz="quarter" idx="12"/>
          </p:nvPr>
        </p:nvSpPr>
        <p:spPr>
          <a:xfrm>
            <a:off x="0" y="6629400"/>
            <a:ext cx="307975"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22BC793-E88D-4D2F-8E14-14CCB275C0C4}" type="slidenum">
              <a:rPr lang="en-US" altLang="en-US"/>
              <a:pPr/>
              <a:t>‹#›</a:t>
            </a:fld>
            <a:endParaRPr lang="en-US" altLang="en-US"/>
          </a:p>
        </p:txBody>
      </p:sp>
    </p:spTree>
    <p:extLst>
      <p:ext uri="{BB962C8B-B14F-4D97-AF65-F5344CB8AC3E}">
        <p14:creationId xmlns:p14="http://schemas.microsoft.com/office/powerpoint/2010/main" val="234719698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lstStyle>
            <a:lvl1pPr>
              <a:defRPr sz="3200"/>
            </a:lvl1pPr>
          </a:lstStyle>
          <a:p>
            <a:r>
              <a:t>Click to edit Master title style</a:t>
            </a: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noProof="0" dirty="0"/>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4783426B-433A-71E2-8CD5-3821C91B3A3D}"/>
              </a:ext>
            </a:extLst>
          </p:cNvPr>
          <p:cNvSpPr>
            <a:spLocks noGrp="1"/>
          </p:cNvSpPr>
          <p:nvPr>
            <p:ph type="dt" sz="half" idx="10"/>
          </p:nvPr>
        </p:nvSpPr>
        <p:spPr>
          <a:xfrm>
            <a:off x="323850" y="6629400"/>
            <a:ext cx="749300" cy="228600"/>
          </a:xfrm>
          <a:prstGeom prst="rect">
            <a:avLst/>
          </a:prstGeom>
        </p:spPr>
        <p:txBody>
          <a:bodyPr/>
          <a:lstStyle>
            <a:lvl1pPr eaLnBrk="1" fontAlgn="auto" hangingPunct="1">
              <a:spcBef>
                <a:spcPts val="0"/>
              </a:spcBef>
              <a:spcAft>
                <a:spcPts val="0"/>
              </a:spcAft>
              <a:defRPr>
                <a:latin typeface="+mn-lt"/>
              </a:defRPr>
            </a:lvl1pPr>
          </a:lstStyle>
          <a:p>
            <a:pPr>
              <a:defRPr/>
            </a:pPr>
            <a:r>
              <a:t>July 22, 2012</a:t>
            </a:r>
          </a:p>
        </p:txBody>
      </p:sp>
      <p:sp>
        <p:nvSpPr>
          <p:cNvPr id="6" name="Footer Placeholder 5">
            <a:extLst>
              <a:ext uri="{FF2B5EF4-FFF2-40B4-BE49-F238E27FC236}">
                <a16:creationId xmlns:a16="http://schemas.microsoft.com/office/drawing/2014/main" id="{0079F5C8-92BD-67D2-0960-C901D7355D24}"/>
              </a:ext>
            </a:extLst>
          </p:cNvPr>
          <p:cNvSpPr>
            <a:spLocks noGrp="1"/>
          </p:cNvSpPr>
          <p:nvPr>
            <p:ph type="ftr" sz="quarter" idx="11"/>
          </p:nvPr>
        </p:nvSpPr>
        <p:spPr>
          <a:xfrm>
            <a:off x="1228725" y="6629400"/>
            <a:ext cx="6858000" cy="228600"/>
          </a:xfrm>
          <a:prstGeom prst="rect">
            <a:avLst/>
          </a:prstGeom>
        </p:spPr>
        <p:txBody>
          <a:bodyPr/>
          <a:lstStyle>
            <a:lvl1pPr eaLnBrk="1" fontAlgn="auto" hangingPunct="1">
              <a:spcBef>
                <a:spcPts val="0"/>
              </a:spcBef>
              <a:spcAft>
                <a:spcPts val="0"/>
              </a:spcAft>
              <a:defRPr>
                <a:latin typeface="+mn-lt"/>
              </a:defRPr>
            </a:lvl1pPr>
          </a:lstStyle>
          <a:p>
            <a:pPr>
              <a:defRPr/>
            </a:pPr>
            <a:r>
              <a:t>Footer text here</a:t>
            </a:r>
          </a:p>
        </p:txBody>
      </p:sp>
      <p:sp>
        <p:nvSpPr>
          <p:cNvPr id="7" name="Slide Number Placeholder 6">
            <a:extLst>
              <a:ext uri="{FF2B5EF4-FFF2-40B4-BE49-F238E27FC236}">
                <a16:creationId xmlns:a16="http://schemas.microsoft.com/office/drawing/2014/main" id="{A93874BC-DD15-551C-EEA9-C1CA6B230CFD}"/>
              </a:ext>
            </a:extLst>
          </p:cNvPr>
          <p:cNvSpPr>
            <a:spLocks noGrp="1"/>
          </p:cNvSpPr>
          <p:nvPr>
            <p:ph type="sldNum" sz="quarter" idx="12"/>
          </p:nvPr>
        </p:nvSpPr>
        <p:spPr>
          <a:xfrm>
            <a:off x="0" y="6629400"/>
            <a:ext cx="307975"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5EE891C-3A36-47D0-BB29-B94C69870631}" type="slidenum">
              <a:rPr lang="en-US" altLang="en-US"/>
              <a:pPr/>
              <a:t>‹#›</a:t>
            </a:fld>
            <a:endParaRPr lang="en-US" altLang="en-US"/>
          </a:p>
        </p:txBody>
      </p:sp>
    </p:spTree>
    <p:extLst>
      <p:ext uri="{BB962C8B-B14F-4D97-AF65-F5344CB8AC3E}">
        <p14:creationId xmlns:p14="http://schemas.microsoft.com/office/powerpoint/2010/main" val="389755889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2AF798-299D-27E0-DC03-8DFE03F5261B}"/>
              </a:ext>
            </a:extLst>
          </p:cNvPr>
          <p:cNvSpPr/>
          <p:nvPr/>
        </p:nvSpPr>
        <p:spPr>
          <a:xfrm>
            <a:off x="0" y="6629400"/>
            <a:ext cx="1123950" cy="2286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11" name="Rectangle 10">
            <a:extLst>
              <a:ext uri="{FF2B5EF4-FFF2-40B4-BE49-F238E27FC236}">
                <a16:creationId xmlns:a16="http://schemas.microsoft.com/office/drawing/2014/main" id="{AC91F91C-4870-191B-1700-671A21864D1E}"/>
              </a:ext>
            </a:extLst>
          </p:cNvPr>
          <p:cNvSpPr/>
          <p:nvPr/>
        </p:nvSpPr>
        <p:spPr>
          <a:xfrm>
            <a:off x="1206500" y="6629400"/>
            <a:ext cx="7937500" cy="2286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solidFill>
                <a:schemeClr val="accent1">
                  <a:lumMod val="75000"/>
                </a:schemeClr>
              </a:solidFill>
            </a:endParaRPr>
          </a:p>
        </p:txBody>
      </p:sp>
      <p:sp>
        <p:nvSpPr>
          <p:cNvPr id="1028" name="Title Placeholder 1">
            <a:extLst>
              <a:ext uri="{FF2B5EF4-FFF2-40B4-BE49-F238E27FC236}">
                <a16:creationId xmlns:a16="http://schemas.microsoft.com/office/drawing/2014/main" id="{AB73AC94-5FA6-4479-722B-E4101E7DC460}"/>
              </a:ext>
            </a:extLst>
          </p:cNvPr>
          <p:cNvSpPr>
            <a:spLocks noGrp="1"/>
          </p:cNvSpPr>
          <p:nvPr>
            <p:ph type="title"/>
          </p:nvPr>
        </p:nvSpPr>
        <p:spPr bwMode="auto">
          <a:xfrm>
            <a:off x="1057275" y="276225"/>
            <a:ext cx="70294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BE6CB1F1-F6E3-9A67-82BB-A6555DF625D4}"/>
              </a:ext>
            </a:extLst>
          </p:cNvPr>
          <p:cNvSpPr>
            <a:spLocks noGrp="1"/>
          </p:cNvSpPr>
          <p:nvPr>
            <p:ph type="body" idx="1"/>
          </p:nvPr>
        </p:nvSpPr>
        <p:spPr bwMode="auto">
          <a:xfrm>
            <a:off x="1057275" y="1565275"/>
            <a:ext cx="702945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 id="2147485190" r:id="rId13"/>
    <p:sldLayoutId id="2147485191" r:id="rId14"/>
  </p:sldLayoutIdLst>
  <p:transition spd="med">
    <p:fade/>
  </p:transition>
  <p:hf hdr="0"/>
  <p:txStyles>
    <p:titleStyle>
      <a:lvl1pPr algn="l" rtl="0" eaLnBrk="0" fontAlgn="base" hangingPunct="0">
        <a:spcBef>
          <a:spcPct val="0"/>
        </a:spcBef>
        <a:spcAft>
          <a:spcPct val="0"/>
        </a:spcAft>
        <a:defRPr sz="3400" kern="1200">
          <a:solidFill>
            <a:schemeClr val="accent1"/>
          </a:solidFill>
          <a:latin typeface="+mj-lt"/>
          <a:ea typeface="+mj-ea"/>
          <a:cs typeface="+mj-cs"/>
        </a:defRPr>
      </a:lvl1pPr>
      <a:lvl2pPr algn="l" rtl="0" eaLnBrk="0" fontAlgn="base" hangingPunct="0">
        <a:spcBef>
          <a:spcPct val="0"/>
        </a:spcBef>
        <a:spcAft>
          <a:spcPct val="0"/>
        </a:spcAft>
        <a:defRPr sz="3400">
          <a:solidFill>
            <a:schemeClr val="accent1"/>
          </a:solidFill>
          <a:latin typeface="Corbel" panose="020B0503020204020204" pitchFamily="34" charset="0"/>
        </a:defRPr>
      </a:lvl2pPr>
      <a:lvl3pPr algn="l" rtl="0" eaLnBrk="0" fontAlgn="base" hangingPunct="0">
        <a:spcBef>
          <a:spcPct val="0"/>
        </a:spcBef>
        <a:spcAft>
          <a:spcPct val="0"/>
        </a:spcAft>
        <a:defRPr sz="3400">
          <a:solidFill>
            <a:schemeClr val="accent1"/>
          </a:solidFill>
          <a:latin typeface="Corbel" panose="020B0503020204020204" pitchFamily="34" charset="0"/>
        </a:defRPr>
      </a:lvl3pPr>
      <a:lvl4pPr algn="l" rtl="0" eaLnBrk="0" fontAlgn="base" hangingPunct="0">
        <a:spcBef>
          <a:spcPct val="0"/>
        </a:spcBef>
        <a:spcAft>
          <a:spcPct val="0"/>
        </a:spcAft>
        <a:defRPr sz="3400">
          <a:solidFill>
            <a:schemeClr val="accent1"/>
          </a:solidFill>
          <a:latin typeface="Corbel" panose="020B0503020204020204" pitchFamily="34" charset="0"/>
        </a:defRPr>
      </a:lvl4pPr>
      <a:lvl5pPr algn="l" rtl="0" eaLnBrk="0" fontAlgn="base" hangingPunct="0">
        <a:spcBef>
          <a:spcPct val="0"/>
        </a:spcBef>
        <a:spcAft>
          <a:spcPct val="0"/>
        </a:spcAft>
        <a:defRPr sz="3400">
          <a:solidFill>
            <a:schemeClr val="accent1"/>
          </a:solidFill>
          <a:latin typeface="Corbel" panose="020B0503020204020204" pitchFamily="34" charset="0"/>
        </a:defRPr>
      </a:lvl5pPr>
      <a:lvl6pPr marL="457200" algn="l" rtl="0" fontAlgn="base">
        <a:spcBef>
          <a:spcPct val="0"/>
        </a:spcBef>
        <a:spcAft>
          <a:spcPct val="0"/>
        </a:spcAft>
        <a:defRPr sz="3400">
          <a:solidFill>
            <a:schemeClr val="accent1"/>
          </a:solidFill>
          <a:latin typeface="Corbel" panose="020B0503020204020204" pitchFamily="34" charset="0"/>
        </a:defRPr>
      </a:lvl6pPr>
      <a:lvl7pPr marL="914400" algn="l" rtl="0" fontAlgn="base">
        <a:spcBef>
          <a:spcPct val="0"/>
        </a:spcBef>
        <a:spcAft>
          <a:spcPct val="0"/>
        </a:spcAft>
        <a:defRPr sz="3400">
          <a:solidFill>
            <a:schemeClr val="accent1"/>
          </a:solidFill>
          <a:latin typeface="Corbel" panose="020B0503020204020204" pitchFamily="34" charset="0"/>
        </a:defRPr>
      </a:lvl7pPr>
      <a:lvl8pPr marL="1371600" algn="l" rtl="0" fontAlgn="base">
        <a:spcBef>
          <a:spcPct val="0"/>
        </a:spcBef>
        <a:spcAft>
          <a:spcPct val="0"/>
        </a:spcAft>
        <a:defRPr sz="3400">
          <a:solidFill>
            <a:schemeClr val="accent1"/>
          </a:solidFill>
          <a:latin typeface="Corbel" panose="020B0503020204020204" pitchFamily="34" charset="0"/>
        </a:defRPr>
      </a:lvl8pPr>
      <a:lvl9pPr marL="1828800" algn="l" rtl="0" fontAlgn="base">
        <a:spcBef>
          <a:spcPct val="0"/>
        </a:spcBef>
        <a:spcAft>
          <a:spcPct val="0"/>
        </a:spcAft>
        <a:defRPr sz="3400">
          <a:solidFill>
            <a:schemeClr val="accent1"/>
          </a:solidFill>
          <a:latin typeface="Corbel" panose="020B0503020204020204" pitchFamily="34" charset="0"/>
        </a:defRPr>
      </a:lvl9pPr>
    </p:titleStyle>
    <p:bodyStyle>
      <a:lvl1pPr marL="209550" indent="-209550" algn="l" rtl="0" eaLnBrk="0" fontAlgn="base" hangingPunct="0">
        <a:lnSpc>
          <a:spcPct val="90000"/>
        </a:lnSpc>
        <a:spcBef>
          <a:spcPts val="1100"/>
        </a:spcBef>
        <a:spcAft>
          <a:spcPct val="0"/>
        </a:spcAft>
        <a:buFont typeface="Arial" panose="020B0604020202020204" pitchFamily="34" charset="0"/>
        <a:buChar char="•"/>
        <a:defRPr sz="2200" kern="1200">
          <a:solidFill>
            <a:schemeClr val="tx1"/>
          </a:solidFill>
          <a:latin typeface="+mn-lt"/>
          <a:ea typeface="+mn-ea"/>
          <a:cs typeface="+mn-cs"/>
        </a:defRPr>
      </a:lvl1pPr>
      <a:lvl2pPr marL="438150" indent="-153988" algn="l" rtl="0" eaLnBrk="0" fontAlgn="base" hangingPunct="0">
        <a:lnSpc>
          <a:spcPct val="90000"/>
        </a:lnSpc>
        <a:spcBef>
          <a:spcPts val="400"/>
        </a:spcBef>
        <a:spcAft>
          <a:spcPct val="0"/>
        </a:spcAft>
        <a:buFont typeface="Arial" panose="020B0604020202020204" pitchFamily="34" charset="0"/>
        <a:buChar char="•"/>
        <a:defRPr kern="1200">
          <a:solidFill>
            <a:schemeClr val="tx1"/>
          </a:solidFill>
          <a:latin typeface="+mn-lt"/>
          <a:ea typeface="+mn-ea"/>
          <a:cs typeface="+mn-cs"/>
        </a:defRPr>
      </a:lvl2pPr>
      <a:lvl3pPr marL="676275" indent="-153988" algn="l"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904875" indent="-153988" algn="l"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4pPr>
      <a:lvl5pPr marL="1133475" indent="-153988" algn="l"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629400"/>
            <a:ext cx="1123950" cy="2286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11" name="Rectangle 10"/>
          <p:cNvSpPr/>
          <p:nvPr/>
        </p:nvSpPr>
        <p:spPr>
          <a:xfrm>
            <a:off x="1206500" y="6629400"/>
            <a:ext cx="7937500" cy="2286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solidFill>
                <a:schemeClr val="accent1">
                  <a:lumMod val="75000"/>
                </a:schemeClr>
              </a:solidFill>
            </a:endParaRPr>
          </a:p>
        </p:txBody>
      </p:sp>
      <p:sp>
        <p:nvSpPr>
          <p:cNvPr id="1028" name="Title Placeholder 1"/>
          <p:cNvSpPr>
            <a:spLocks noGrp="1"/>
          </p:cNvSpPr>
          <p:nvPr>
            <p:ph type="title"/>
          </p:nvPr>
        </p:nvSpPr>
        <p:spPr bwMode="auto">
          <a:xfrm>
            <a:off x="1057275" y="276225"/>
            <a:ext cx="70294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1057275" y="1565275"/>
            <a:ext cx="702945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 id="2147485175" r:id="rId13"/>
    <p:sldLayoutId id="2147485176" r:id="rId14"/>
  </p:sldLayoutIdLst>
  <p:transition spd="med">
    <p:fade/>
  </p:transition>
  <p:hf hdr="0"/>
  <p:txStyles>
    <p:titleStyle>
      <a:lvl1pPr algn="l" rtl="0" eaLnBrk="0" fontAlgn="base" hangingPunct="0">
        <a:spcBef>
          <a:spcPct val="0"/>
        </a:spcBef>
        <a:spcAft>
          <a:spcPct val="0"/>
        </a:spcAft>
        <a:defRPr sz="3400" kern="1200">
          <a:solidFill>
            <a:schemeClr val="accent1"/>
          </a:solidFill>
          <a:latin typeface="+mj-lt"/>
          <a:ea typeface="+mj-ea"/>
          <a:cs typeface="+mj-cs"/>
        </a:defRPr>
      </a:lvl1pPr>
      <a:lvl2pPr algn="l" rtl="0" eaLnBrk="0" fontAlgn="base" hangingPunct="0">
        <a:spcBef>
          <a:spcPct val="0"/>
        </a:spcBef>
        <a:spcAft>
          <a:spcPct val="0"/>
        </a:spcAft>
        <a:defRPr sz="3400">
          <a:solidFill>
            <a:schemeClr val="accent1"/>
          </a:solidFill>
          <a:latin typeface="Corbel" panose="020B0503020204020204" pitchFamily="34" charset="0"/>
        </a:defRPr>
      </a:lvl2pPr>
      <a:lvl3pPr algn="l" rtl="0" eaLnBrk="0" fontAlgn="base" hangingPunct="0">
        <a:spcBef>
          <a:spcPct val="0"/>
        </a:spcBef>
        <a:spcAft>
          <a:spcPct val="0"/>
        </a:spcAft>
        <a:defRPr sz="3400">
          <a:solidFill>
            <a:schemeClr val="accent1"/>
          </a:solidFill>
          <a:latin typeface="Corbel" panose="020B0503020204020204" pitchFamily="34" charset="0"/>
        </a:defRPr>
      </a:lvl3pPr>
      <a:lvl4pPr algn="l" rtl="0" eaLnBrk="0" fontAlgn="base" hangingPunct="0">
        <a:spcBef>
          <a:spcPct val="0"/>
        </a:spcBef>
        <a:spcAft>
          <a:spcPct val="0"/>
        </a:spcAft>
        <a:defRPr sz="3400">
          <a:solidFill>
            <a:schemeClr val="accent1"/>
          </a:solidFill>
          <a:latin typeface="Corbel" panose="020B0503020204020204" pitchFamily="34" charset="0"/>
        </a:defRPr>
      </a:lvl4pPr>
      <a:lvl5pPr algn="l" rtl="0" eaLnBrk="0" fontAlgn="base" hangingPunct="0">
        <a:spcBef>
          <a:spcPct val="0"/>
        </a:spcBef>
        <a:spcAft>
          <a:spcPct val="0"/>
        </a:spcAft>
        <a:defRPr sz="3400">
          <a:solidFill>
            <a:schemeClr val="accent1"/>
          </a:solidFill>
          <a:latin typeface="Corbel" panose="020B0503020204020204" pitchFamily="34" charset="0"/>
        </a:defRPr>
      </a:lvl5pPr>
      <a:lvl6pPr marL="457200" algn="l" rtl="0" fontAlgn="base">
        <a:spcBef>
          <a:spcPct val="0"/>
        </a:spcBef>
        <a:spcAft>
          <a:spcPct val="0"/>
        </a:spcAft>
        <a:defRPr sz="3400">
          <a:solidFill>
            <a:schemeClr val="accent1"/>
          </a:solidFill>
          <a:latin typeface="Corbel" panose="020B0503020204020204" pitchFamily="34" charset="0"/>
        </a:defRPr>
      </a:lvl6pPr>
      <a:lvl7pPr marL="914400" algn="l" rtl="0" fontAlgn="base">
        <a:spcBef>
          <a:spcPct val="0"/>
        </a:spcBef>
        <a:spcAft>
          <a:spcPct val="0"/>
        </a:spcAft>
        <a:defRPr sz="3400">
          <a:solidFill>
            <a:schemeClr val="accent1"/>
          </a:solidFill>
          <a:latin typeface="Corbel" panose="020B0503020204020204" pitchFamily="34" charset="0"/>
        </a:defRPr>
      </a:lvl7pPr>
      <a:lvl8pPr marL="1371600" algn="l" rtl="0" fontAlgn="base">
        <a:spcBef>
          <a:spcPct val="0"/>
        </a:spcBef>
        <a:spcAft>
          <a:spcPct val="0"/>
        </a:spcAft>
        <a:defRPr sz="3400">
          <a:solidFill>
            <a:schemeClr val="accent1"/>
          </a:solidFill>
          <a:latin typeface="Corbel" panose="020B0503020204020204" pitchFamily="34" charset="0"/>
        </a:defRPr>
      </a:lvl8pPr>
      <a:lvl9pPr marL="1828800" algn="l" rtl="0" fontAlgn="base">
        <a:spcBef>
          <a:spcPct val="0"/>
        </a:spcBef>
        <a:spcAft>
          <a:spcPct val="0"/>
        </a:spcAft>
        <a:defRPr sz="3400">
          <a:solidFill>
            <a:schemeClr val="accent1"/>
          </a:solidFill>
          <a:latin typeface="Corbel" panose="020B0503020204020204" pitchFamily="34" charset="0"/>
        </a:defRPr>
      </a:lvl9pPr>
    </p:titleStyle>
    <p:bodyStyle>
      <a:lvl1pPr marL="209550" indent="-209550" algn="l" rtl="0" eaLnBrk="0" fontAlgn="base" hangingPunct="0">
        <a:lnSpc>
          <a:spcPct val="90000"/>
        </a:lnSpc>
        <a:spcBef>
          <a:spcPts val="1100"/>
        </a:spcBef>
        <a:spcAft>
          <a:spcPct val="0"/>
        </a:spcAft>
        <a:buFont typeface="Arial" panose="020B0604020202020204" pitchFamily="34" charset="0"/>
        <a:buChar char="•"/>
        <a:defRPr sz="2200" kern="1200">
          <a:solidFill>
            <a:schemeClr val="tx1"/>
          </a:solidFill>
          <a:latin typeface="+mn-lt"/>
          <a:ea typeface="+mn-ea"/>
          <a:cs typeface="+mn-cs"/>
        </a:defRPr>
      </a:lvl1pPr>
      <a:lvl2pPr marL="438150" indent="-153988" algn="l" rtl="0" eaLnBrk="0" fontAlgn="base" hangingPunct="0">
        <a:lnSpc>
          <a:spcPct val="90000"/>
        </a:lnSpc>
        <a:spcBef>
          <a:spcPts val="400"/>
        </a:spcBef>
        <a:spcAft>
          <a:spcPct val="0"/>
        </a:spcAft>
        <a:buFont typeface="Arial" panose="020B0604020202020204" pitchFamily="34" charset="0"/>
        <a:buChar char="•"/>
        <a:defRPr kern="1200">
          <a:solidFill>
            <a:schemeClr val="tx1"/>
          </a:solidFill>
          <a:latin typeface="+mn-lt"/>
          <a:ea typeface="+mn-ea"/>
          <a:cs typeface="+mn-cs"/>
        </a:defRPr>
      </a:lvl2pPr>
      <a:lvl3pPr marL="676275" indent="-153988" algn="l"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904875" indent="-153988" algn="l"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4pPr>
      <a:lvl5pPr marL="1133475" indent="-153988" algn="l"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imcomacademy.com/ima/?page_id=11999" TargetMode="Externa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357BA-D5A4-8543-34F2-6F5DCA81AAC1}"/>
              </a:ext>
            </a:extLst>
          </p:cNvPr>
          <p:cNvSpPr/>
          <p:nvPr/>
        </p:nvSpPr>
        <p:spPr>
          <a:xfrm>
            <a:off x="0" y="0"/>
            <a:ext cx="91694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FB294D8-D09C-E10B-0931-379F07F5083A}"/>
              </a:ext>
            </a:extLst>
          </p:cNvPr>
          <p:cNvSpPr>
            <a:spLocks noGrp="1"/>
          </p:cNvSpPr>
          <p:nvPr>
            <p:ph type="ctrTitle" idx="4294967295"/>
          </p:nvPr>
        </p:nvSpPr>
        <p:spPr>
          <a:xfrm>
            <a:off x="4910138" y="884238"/>
            <a:ext cx="4038600" cy="2647950"/>
          </a:xfrm>
        </p:spPr>
        <p:txBody>
          <a:bodyPr rtlCol="0">
            <a:normAutofit fontScale="90000"/>
          </a:bodyPr>
          <a:lstStyle/>
          <a:p>
            <a:pPr algn="ctr" eaLnBrk="1" fontAlgn="auto" hangingPunct="1">
              <a:spcAft>
                <a:spcPts val="0"/>
              </a:spcAft>
              <a:defRPr/>
            </a:pPr>
            <a:r>
              <a:rPr lang="en-US" altLang="en-US" sz="6000" b="1">
                <a:solidFill>
                  <a:schemeClr val="bg1"/>
                </a:solidFill>
              </a:rPr>
              <a:t>NAF </a:t>
            </a:r>
            <a:br>
              <a:rPr lang="en-US" altLang="en-US" sz="6000" b="1">
                <a:solidFill>
                  <a:schemeClr val="bg1"/>
                </a:solidFill>
              </a:rPr>
            </a:br>
            <a:r>
              <a:rPr lang="en-US" altLang="en-US" sz="6000" b="1">
                <a:solidFill>
                  <a:schemeClr val="bg1"/>
                </a:solidFill>
              </a:rPr>
              <a:t>Internal Controls</a:t>
            </a:r>
          </a:p>
        </p:txBody>
      </p:sp>
      <p:sp>
        <p:nvSpPr>
          <p:cNvPr id="18436" name="Subtitle 2">
            <a:extLst>
              <a:ext uri="{FF2B5EF4-FFF2-40B4-BE49-F238E27FC236}">
                <a16:creationId xmlns:a16="http://schemas.microsoft.com/office/drawing/2014/main" id="{A068E739-8CB9-7A6E-9BC5-63D48BC01E0C}"/>
              </a:ext>
            </a:extLst>
          </p:cNvPr>
          <p:cNvSpPr>
            <a:spLocks noGrp="1"/>
          </p:cNvSpPr>
          <p:nvPr>
            <p:ph type="subTitle" idx="4294967295"/>
          </p:nvPr>
        </p:nvSpPr>
        <p:spPr>
          <a:xfrm>
            <a:off x="4989513" y="3494088"/>
            <a:ext cx="3956050" cy="449262"/>
          </a:xfrm>
        </p:spPr>
        <p:txBody>
          <a:bodyPr/>
          <a:lstStyle/>
          <a:p>
            <a:pPr algn="ctr" eaLnBrk="1" hangingPunct="1">
              <a:buFont typeface="Arial" panose="020B0604020202020204" pitchFamily="34" charset="0"/>
              <a:buNone/>
            </a:pPr>
            <a:r>
              <a:rPr lang="en-US" altLang="en-US" b="1">
                <a:solidFill>
                  <a:schemeClr val="bg1"/>
                </a:solidFill>
              </a:rPr>
              <a:t>School for Family and MWR</a:t>
            </a:r>
          </a:p>
        </p:txBody>
      </p:sp>
      <p:sp>
        <p:nvSpPr>
          <p:cNvPr id="18437" name="TextBox 7">
            <a:extLst>
              <a:ext uri="{FF2B5EF4-FFF2-40B4-BE49-F238E27FC236}">
                <a16:creationId xmlns:a16="http://schemas.microsoft.com/office/drawing/2014/main" id="{C6E6C56D-DE43-3F8E-84E0-99B3A8F32B89}"/>
              </a:ext>
            </a:extLst>
          </p:cNvPr>
          <p:cNvSpPr txBox="1">
            <a:spLocks noChangeArrowheads="1"/>
          </p:cNvSpPr>
          <p:nvPr/>
        </p:nvSpPr>
        <p:spPr bwMode="auto">
          <a:xfrm>
            <a:off x="5326063" y="3994150"/>
            <a:ext cx="34226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3500" b="1" dirty="0">
                <a:solidFill>
                  <a:schemeClr val="bg1"/>
                </a:solidFill>
              </a:rPr>
              <a:t>Module 1: </a:t>
            </a:r>
          </a:p>
          <a:p>
            <a:pPr algn="ctr" eaLnBrk="1" hangingPunct="1"/>
            <a:r>
              <a:rPr lang="en-US" altLang="en-US" sz="3500" b="1" dirty="0">
                <a:solidFill>
                  <a:schemeClr val="bg1"/>
                </a:solidFill>
              </a:rPr>
              <a:t>Internal Controls</a:t>
            </a:r>
          </a:p>
          <a:p>
            <a:pPr algn="ctr" eaLnBrk="1" hangingPunct="1"/>
            <a:r>
              <a:rPr lang="en-US" altLang="en-US" sz="3500" b="1" dirty="0">
                <a:solidFill>
                  <a:schemeClr val="bg1"/>
                </a:solidFill>
              </a:rPr>
              <a:t>in the </a:t>
            </a:r>
          </a:p>
          <a:p>
            <a:pPr algn="ctr" eaLnBrk="1" hangingPunct="1"/>
            <a:r>
              <a:rPr lang="en-US" altLang="en-US" sz="3500" b="1" dirty="0">
                <a:solidFill>
                  <a:schemeClr val="bg1"/>
                </a:solidFill>
              </a:rPr>
              <a:t>Operational</a:t>
            </a:r>
          </a:p>
          <a:p>
            <a:pPr algn="ctr" eaLnBrk="1" hangingPunct="1"/>
            <a:r>
              <a:rPr lang="en-US" altLang="en-US" sz="3500" b="1" dirty="0">
                <a:solidFill>
                  <a:schemeClr val="bg1"/>
                </a:solidFill>
              </a:rPr>
              <a:t>Environment</a:t>
            </a:r>
          </a:p>
        </p:txBody>
      </p:sp>
      <p:pic>
        <p:nvPicPr>
          <p:cNvPr id="18438" name="Picture 4">
            <a:extLst>
              <a:ext uri="{FF2B5EF4-FFF2-40B4-BE49-F238E27FC236}">
                <a16:creationId xmlns:a16="http://schemas.microsoft.com/office/drawing/2014/main" id="{ECD513BA-611A-BBF8-F7BD-C0E3ACAB3B5E}"/>
              </a:ext>
            </a:extLst>
          </p:cNvPr>
          <p:cNvPicPr>
            <a:picLocks noChangeAspect="1"/>
          </p:cNvPicPr>
          <p:nvPr/>
        </p:nvPicPr>
        <p:blipFill>
          <a:blip r:embed="rId3">
            <a:extLst>
              <a:ext uri="{28A0092B-C50C-407E-A947-70E740481C1C}">
                <a14:useLocalDpi xmlns:a14="http://schemas.microsoft.com/office/drawing/2010/main" val="0"/>
              </a:ext>
            </a:extLst>
          </a:blip>
          <a:srcRect l="5154" t="5489" r="52779" b="8694"/>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extLst>
      <p:ext uri="{BB962C8B-B14F-4D97-AF65-F5344CB8AC3E}">
        <p14:creationId xmlns:p14="http://schemas.microsoft.com/office/powerpoint/2010/main" val="68513883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009644"/>
              </a:buClr>
              <a:buFont typeface="Wingdings" panose="05000000000000000000" pitchFamily="2" charset="2"/>
              <a:buChar char="Ø"/>
            </a:pPr>
            <a:r>
              <a:rPr lang="en-US" altLang="en-US" sz="2800" b="1" dirty="0"/>
              <a:t>  Control Environment</a:t>
            </a:r>
          </a:p>
          <a:p>
            <a:pPr eaLnBrk="1" hangingPunct="1">
              <a:buFont typeface="Wingdings" panose="05000000000000000000" pitchFamily="2" charset="2"/>
              <a:buChar char="Ø"/>
            </a:pPr>
            <a:endParaRPr lang="en-US" altLang="en-US" sz="2800" b="1" dirty="0"/>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3" name="TextBox 2">
            <a:extLst>
              <a:ext uri="{FF2B5EF4-FFF2-40B4-BE49-F238E27FC236}">
                <a16:creationId xmlns:a16="http://schemas.microsoft.com/office/drawing/2014/main" id="{CF4BBE25-57E3-7DCB-8AA4-C06276277F43}"/>
              </a:ext>
            </a:extLst>
          </p:cNvPr>
          <p:cNvSpPr txBox="1"/>
          <p:nvPr/>
        </p:nvSpPr>
        <p:spPr>
          <a:xfrm>
            <a:off x="710784" y="1906432"/>
            <a:ext cx="3827721" cy="2301656"/>
          </a:xfrm>
          <a:prstGeom prst="rect">
            <a:avLst/>
          </a:prstGeom>
          <a:noFill/>
        </p:spPr>
        <p:txBody>
          <a:bodyPr wrap="square" rtlCol="0">
            <a:spAutoFit/>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Management and employees should establish and maintain an environment throughout the organization that sets a positive and supportive attitude toward internal control and conscientious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49766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extLst>
      <p:ext uri="{BB962C8B-B14F-4D97-AF65-F5344CB8AC3E}">
        <p14:creationId xmlns:p14="http://schemas.microsoft.com/office/powerpoint/2010/main" val="19711303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C00000"/>
              </a:buClr>
              <a:buFont typeface="Wingdings" panose="05000000000000000000" pitchFamily="2" charset="2"/>
              <a:buChar char="Ø"/>
            </a:pPr>
            <a:r>
              <a:rPr lang="en-US" altLang="en-US" sz="2800" b="1" dirty="0"/>
              <a:t>  Risk Assessment</a:t>
            </a:r>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3" name="TextBox 2">
            <a:extLst>
              <a:ext uri="{FF2B5EF4-FFF2-40B4-BE49-F238E27FC236}">
                <a16:creationId xmlns:a16="http://schemas.microsoft.com/office/drawing/2014/main" id="{596FC36C-9914-0547-164D-B68B6B2D2312}"/>
              </a:ext>
            </a:extLst>
          </p:cNvPr>
          <p:cNvSpPr txBox="1"/>
          <p:nvPr/>
        </p:nvSpPr>
        <p:spPr>
          <a:xfrm>
            <a:off x="731114" y="1980304"/>
            <a:ext cx="3466214" cy="1200329"/>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Internal control should provide for an assessment of the risks the agency faces from both external and internal sources</a:t>
            </a:r>
            <a:endParaRPr lang="en-US" dirty="0"/>
          </a:p>
        </p:txBody>
      </p:sp>
    </p:spTree>
    <p:extLst>
      <p:ext uri="{BB962C8B-B14F-4D97-AF65-F5344CB8AC3E}">
        <p14:creationId xmlns:p14="http://schemas.microsoft.com/office/powerpoint/2010/main" val="134665922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extLst>
      <p:ext uri="{BB962C8B-B14F-4D97-AF65-F5344CB8AC3E}">
        <p14:creationId xmlns:p14="http://schemas.microsoft.com/office/powerpoint/2010/main" val="123397842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FF33CC"/>
              </a:buClr>
              <a:buFont typeface="Wingdings" panose="05000000000000000000" pitchFamily="2" charset="2"/>
              <a:buChar char="Ø"/>
            </a:pPr>
            <a:r>
              <a:rPr lang="en-US" altLang="en-US" sz="2800" b="1" dirty="0"/>
              <a:t>  Control Activities</a:t>
            </a:r>
          </a:p>
          <a:p>
            <a:pPr eaLnBrk="1" hangingPunct="1">
              <a:buFont typeface="Wingdings" panose="05000000000000000000" pitchFamily="2" charset="2"/>
              <a:buChar char="Ø"/>
            </a:pPr>
            <a:endParaRPr lang="en-US" altLang="en-US" sz="2800" b="1" dirty="0"/>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3" name="TextBox 2">
            <a:extLst>
              <a:ext uri="{FF2B5EF4-FFF2-40B4-BE49-F238E27FC236}">
                <a16:creationId xmlns:a16="http://schemas.microsoft.com/office/drawing/2014/main" id="{251643B2-A381-C937-6D47-F00D14D4F672}"/>
              </a:ext>
            </a:extLst>
          </p:cNvPr>
          <p:cNvSpPr txBox="1"/>
          <p:nvPr/>
        </p:nvSpPr>
        <p:spPr>
          <a:xfrm>
            <a:off x="745214" y="1906538"/>
            <a:ext cx="3902149" cy="1976567"/>
          </a:xfrm>
          <a:prstGeom prst="rect">
            <a:avLst/>
          </a:prstGeom>
          <a:noFill/>
        </p:spPr>
        <p:txBody>
          <a:bodyPr wrap="square" rtlCol="0">
            <a:spAutoFit/>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Internal control activities help ensure that management’s directives are exercised. The control activities should be effective and efficient in accomplishing the agency’s control objectives.  </a:t>
            </a:r>
          </a:p>
        </p:txBody>
      </p:sp>
      <p:sp>
        <p:nvSpPr>
          <p:cNvPr id="4" name="TextBox 3">
            <a:extLst>
              <a:ext uri="{FF2B5EF4-FFF2-40B4-BE49-F238E27FC236}">
                <a16:creationId xmlns:a16="http://schemas.microsoft.com/office/drawing/2014/main" id="{1738636E-BF0F-66FC-B921-C0C8DD7C4CB2}"/>
              </a:ext>
            </a:extLst>
          </p:cNvPr>
          <p:cNvSpPr txBox="1"/>
          <p:nvPr/>
        </p:nvSpPr>
        <p:spPr>
          <a:xfrm>
            <a:off x="745214" y="4028163"/>
            <a:ext cx="2913321" cy="1346010"/>
          </a:xfrm>
          <a:prstGeom prst="rect">
            <a:avLst/>
          </a:prstGeom>
          <a:noFill/>
        </p:spPr>
        <p:txBody>
          <a:bodyPr wrap="square" rtlCol="0">
            <a:spAutoFit/>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For example, a lock on a door, or the processes we have in place at the end of the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43702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extLst>
      <p:ext uri="{BB962C8B-B14F-4D97-AF65-F5344CB8AC3E}">
        <p14:creationId xmlns:p14="http://schemas.microsoft.com/office/powerpoint/2010/main" val="146481598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F4EE00"/>
              </a:buClr>
              <a:buFont typeface="Wingdings" panose="05000000000000000000" pitchFamily="2" charset="2"/>
              <a:buChar char="Ø"/>
            </a:pPr>
            <a:r>
              <a:rPr lang="en-US" altLang="en-US" sz="2800" b="1" dirty="0"/>
              <a:t>  Monitoring</a:t>
            </a:r>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3" name="TextBox 2">
            <a:extLst>
              <a:ext uri="{FF2B5EF4-FFF2-40B4-BE49-F238E27FC236}">
                <a16:creationId xmlns:a16="http://schemas.microsoft.com/office/drawing/2014/main" id="{CC7C4B2C-A0CD-F000-D518-87ABDAF50B60}"/>
              </a:ext>
            </a:extLst>
          </p:cNvPr>
          <p:cNvSpPr txBox="1"/>
          <p:nvPr/>
        </p:nvSpPr>
        <p:spPr>
          <a:xfrm>
            <a:off x="721689" y="1956118"/>
            <a:ext cx="3732028" cy="1664558"/>
          </a:xfrm>
          <a:prstGeom prst="rect">
            <a:avLst/>
          </a:prstGeom>
          <a:noFill/>
        </p:spPr>
        <p:txBody>
          <a:bodyPr wrap="square" rtlCol="0">
            <a:spAutoFit/>
          </a:bodyPr>
          <a:lstStyle/>
          <a:p>
            <a:pPr marL="0" marR="0">
              <a:lnSpc>
                <a:spcPct val="115000"/>
              </a:lnSpc>
              <a:spcBef>
                <a:spcPts val="0"/>
              </a:spcBef>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I</a:t>
            </a:r>
            <a:r>
              <a:rPr lang="en-US" sz="1800" dirty="0">
                <a:effectLst/>
                <a:latin typeface="Arial" panose="020B0604020202020204" pitchFamily="34" charset="0"/>
                <a:ea typeface="Calibri" panose="020F0502020204030204" pitchFamily="34" charset="0"/>
                <a:cs typeface="Times New Roman" panose="02020603050405020304" pitchFamily="18" charset="0"/>
              </a:rPr>
              <a:t>nternal control monitoring should assess the quality of performance over time and ensure that the findings of audits and other reviews are promptly resolved.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16245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extLst>
      <p:ext uri="{BB962C8B-B14F-4D97-AF65-F5344CB8AC3E}">
        <p14:creationId xmlns:p14="http://schemas.microsoft.com/office/powerpoint/2010/main" val="144289483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A4E9BC-C45B-12B0-3781-242C97C85B98}"/>
              </a:ext>
            </a:extLst>
          </p:cNvPr>
          <p:cNvSpPr>
            <a:spLocks noGrp="1"/>
          </p:cNvSpPr>
          <p:nvPr>
            <p:ph type="title"/>
          </p:nvPr>
        </p:nvSpPr>
        <p:spPr>
          <a:xfrm>
            <a:off x="276225" y="234950"/>
            <a:ext cx="8405813" cy="668338"/>
          </a:xfrm>
        </p:spPr>
        <p:txBody>
          <a:bodyPr rtlCol="0">
            <a:normAutofit/>
          </a:bodyPr>
          <a:lstStyle/>
          <a:p>
            <a:pPr eaLnBrk="1" fontAlgn="auto" hangingPunct="1">
              <a:spcAft>
                <a:spcPts val="0"/>
              </a:spcAft>
              <a:defRPr/>
            </a:pPr>
            <a:r>
              <a:rPr lang="en-US" sz="3600" dirty="0">
                <a:solidFill>
                  <a:schemeClr val="accent1">
                    <a:lumMod val="75000"/>
                  </a:schemeClr>
                </a:solidFill>
              </a:rPr>
              <a:t>Internal Controls Brainstorm</a:t>
            </a:r>
          </a:p>
        </p:txBody>
      </p:sp>
      <p:sp>
        <p:nvSpPr>
          <p:cNvPr id="7" name="Content Placeholder 6">
            <a:extLst>
              <a:ext uri="{FF2B5EF4-FFF2-40B4-BE49-F238E27FC236}">
                <a16:creationId xmlns:a16="http://schemas.microsoft.com/office/drawing/2014/main" id="{BA2D5071-2E2C-D796-58E6-84EE4C9A7588}"/>
              </a:ext>
            </a:extLst>
          </p:cNvPr>
          <p:cNvSpPr txBox="1">
            <a:spLocks noGrp="1"/>
          </p:cNvSpPr>
          <p:nvPr>
            <p:ph idx="1"/>
          </p:nvPr>
        </p:nvSpPr>
        <p:spPr>
          <a:xfrm>
            <a:off x="288925" y="903288"/>
            <a:ext cx="8566150" cy="3656012"/>
          </a:xfrm>
        </p:spPr>
        <p:txBody>
          <a:bodyPr rtlCol="0">
            <a:spAutoFit/>
          </a:bodyPr>
          <a:lstStyle/>
          <a:p>
            <a:pPr marL="0" indent="0" eaLnBrk="1" fontAlgn="auto" hangingPunct="1">
              <a:spcAft>
                <a:spcPts val="0"/>
              </a:spcAft>
              <a:buClr>
                <a:schemeClr val="accent2">
                  <a:lumMod val="75000"/>
                </a:schemeClr>
              </a:buClr>
              <a:buFont typeface="Arial" panose="020B0604020202020204" pitchFamily="34" charset="0"/>
              <a:buNone/>
              <a:defRPr/>
            </a:pPr>
            <a:endParaRPr lang="en-US" sz="1000" dirty="0">
              <a:ea typeface="Optima" charset="0"/>
              <a:cs typeface="Optima" charset="0"/>
              <a:sym typeface="Optima" charset="0"/>
            </a:endParaRPr>
          </a:p>
          <a:p>
            <a:pPr marL="210312" indent="-210312" eaLnBrk="1" fontAlgn="auto" hangingPunct="1">
              <a:spcAft>
                <a:spcPts val="0"/>
              </a:spcAft>
              <a:buClr>
                <a:schemeClr val="accent2">
                  <a:lumMod val="75000"/>
                </a:schemeClr>
              </a:buClr>
              <a:buFont typeface="Wingdings" pitchFamily="2" charset="2"/>
              <a:buChar char="Ø"/>
              <a:defRPr/>
            </a:pPr>
            <a:r>
              <a:rPr lang="en-US" sz="2000" dirty="0">
                <a:ea typeface="Optima" charset="0"/>
                <a:cs typeface="Optima" charset="0"/>
                <a:sym typeface="Optima" charset="0"/>
              </a:rPr>
              <a:t>  </a:t>
            </a:r>
            <a:r>
              <a:rPr lang="en-US" b="1" dirty="0">
                <a:ea typeface="Optima" charset="0"/>
                <a:cs typeface="Optima" charset="0"/>
                <a:sym typeface="Optima" charset="0"/>
              </a:rPr>
              <a:t>In your small groups, please identify the 2 most important reasons why we have internal controls.</a:t>
            </a:r>
          </a:p>
          <a:p>
            <a:pPr marL="210312" indent="-210312" eaLnBrk="1" fontAlgn="auto" hangingPunct="1">
              <a:spcAft>
                <a:spcPts val="0"/>
              </a:spcAft>
              <a:buClr>
                <a:schemeClr val="accent2">
                  <a:lumMod val="75000"/>
                </a:schemeClr>
              </a:buClr>
              <a:buFont typeface="Wingdings" pitchFamily="2" charset="2"/>
              <a:buChar char="Ø"/>
              <a:defRPr/>
            </a:pPr>
            <a:endParaRPr lang="en-US" b="1" dirty="0">
              <a:ea typeface="Optima" charset="0"/>
              <a:cs typeface="Optima" charset="0"/>
              <a:sym typeface="Optima" charset="0"/>
            </a:endParaRPr>
          </a:p>
          <a:p>
            <a:pPr marL="210312" indent="-210312" eaLnBrk="1" fontAlgn="auto" hangingPunct="1">
              <a:spcAft>
                <a:spcPts val="0"/>
              </a:spcAft>
              <a:buClr>
                <a:schemeClr val="accent2">
                  <a:lumMod val="75000"/>
                </a:schemeClr>
              </a:buClr>
              <a:buFont typeface="Wingdings" pitchFamily="2" charset="2"/>
              <a:buChar char="Ø"/>
              <a:defRPr/>
            </a:pPr>
            <a:r>
              <a:rPr lang="en-US" b="1" dirty="0">
                <a:ea typeface="Optima" charset="0"/>
                <a:cs typeface="Optima" charset="0"/>
                <a:sym typeface="Optima" charset="0"/>
              </a:rPr>
              <a:t>  List these reasons on your chart paper. </a:t>
            </a:r>
          </a:p>
          <a:p>
            <a:pPr marL="692150" indent="-325438" eaLnBrk="1" fontAlgn="auto" hangingPunct="1">
              <a:spcAft>
                <a:spcPts val="0"/>
              </a:spcAft>
              <a:buClr>
                <a:schemeClr val="accent2">
                  <a:lumMod val="75000"/>
                </a:schemeClr>
              </a:buClr>
              <a:buFont typeface="Wingdings" panose="05000000000000000000" pitchFamily="2" charset="2"/>
              <a:buChar char="§"/>
              <a:defRPr/>
            </a:pPr>
            <a:endParaRPr lang="en-US" b="1" dirty="0">
              <a:solidFill>
                <a:schemeClr val="tx1">
                  <a:lumMod val="75000"/>
                  <a:lumOff val="25000"/>
                </a:schemeClr>
              </a:solidFill>
              <a:ea typeface="Optima" charset="0"/>
              <a:cs typeface="Optima" charset="0"/>
              <a:sym typeface="Optima" charset="0"/>
            </a:endParaRPr>
          </a:p>
          <a:p>
            <a:pPr marL="210312" indent="-210312" eaLnBrk="1" fontAlgn="auto" hangingPunct="1">
              <a:spcAft>
                <a:spcPts val="0"/>
              </a:spcAft>
              <a:buClr>
                <a:schemeClr val="accent2">
                  <a:lumMod val="75000"/>
                </a:schemeClr>
              </a:buClr>
              <a:buFont typeface="Wingdings" pitchFamily="2" charset="2"/>
              <a:buChar char="Ø"/>
              <a:defRPr/>
            </a:pPr>
            <a:r>
              <a:rPr lang="en-US" b="1" dirty="0">
                <a:ea typeface="Optima" charset="0"/>
                <a:cs typeface="Optima" charset="0"/>
                <a:sym typeface="Optima" charset="0"/>
              </a:rPr>
              <a:t>  Choose someone to out-brief the large group.</a:t>
            </a:r>
          </a:p>
          <a:p>
            <a:pPr marL="210312" indent="-210312" eaLnBrk="1" fontAlgn="auto" hangingPunct="1">
              <a:spcAft>
                <a:spcPts val="0"/>
              </a:spcAft>
              <a:buClr>
                <a:schemeClr val="accent2">
                  <a:lumMod val="75000"/>
                </a:schemeClr>
              </a:buClr>
              <a:buFont typeface="Wingdings" pitchFamily="2" charset="2"/>
              <a:buChar char="Ø"/>
              <a:defRPr/>
            </a:pPr>
            <a:endParaRPr lang="en-US" b="1" dirty="0">
              <a:ea typeface="Optima" charset="0"/>
              <a:cs typeface="Optima" charset="0"/>
              <a:sym typeface="Optima" charset="0"/>
            </a:endParaRPr>
          </a:p>
          <a:p>
            <a:pPr marL="210312" indent="-210312" eaLnBrk="1" fontAlgn="auto" hangingPunct="1">
              <a:spcAft>
                <a:spcPts val="0"/>
              </a:spcAft>
              <a:buClr>
                <a:schemeClr val="accent2">
                  <a:lumMod val="75000"/>
                </a:schemeClr>
              </a:buClr>
              <a:buFont typeface="Wingdings" pitchFamily="2" charset="2"/>
              <a:buChar char="Ø"/>
              <a:defRPr/>
            </a:pPr>
            <a:r>
              <a:rPr lang="en-US" b="1" dirty="0">
                <a:sym typeface="Optima" charset="0"/>
              </a:rPr>
              <a:t> You will have five minutes to complete this. </a:t>
            </a:r>
            <a:endParaRPr lang="en-US" b="1" dirty="0"/>
          </a:p>
        </p:txBody>
      </p:sp>
      <p:sp>
        <p:nvSpPr>
          <p:cNvPr id="27652" name="Footer Placeholder 3">
            <a:extLst>
              <a:ext uri="{FF2B5EF4-FFF2-40B4-BE49-F238E27FC236}">
                <a16:creationId xmlns:a16="http://schemas.microsoft.com/office/drawing/2014/main" id="{E12B3B13-3485-6F9B-3792-A2E37B41A0BD}"/>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3750-7F3B-BD8F-DAD4-6740A1EA8EB3}"/>
              </a:ext>
            </a:extLst>
          </p:cNvPr>
          <p:cNvSpPr>
            <a:spLocks noGrp="1"/>
          </p:cNvSpPr>
          <p:nvPr>
            <p:ph type="title"/>
          </p:nvPr>
        </p:nvSpPr>
        <p:spPr>
          <a:xfrm>
            <a:off x="279400" y="279400"/>
            <a:ext cx="8405813" cy="666750"/>
          </a:xfrm>
        </p:spPr>
        <p:txBody>
          <a:bodyPr rtlCol="0">
            <a:normAutofit/>
          </a:bodyPr>
          <a:lstStyle/>
          <a:p>
            <a:pPr eaLnBrk="1" fontAlgn="auto" hangingPunct="1">
              <a:spcAft>
                <a:spcPts val="0"/>
              </a:spcAft>
              <a:defRPr/>
            </a:pPr>
            <a:r>
              <a:rPr lang="en-US" sz="3600" dirty="0">
                <a:solidFill>
                  <a:schemeClr val="accent1">
                    <a:lumMod val="75000"/>
                  </a:schemeClr>
                </a:solidFill>
              </a:rPr>
              <a:t>Introductions</a:t>
            </a:r>
          </a:p>
        </p:txBody>
      </p:sp>
      <p:sp>
        <p:nvSpPr>
          <p:cNvPr id="7" name="Content Placeholder 6">
            <a:extLst>
              <a:ext uri="{FF2B5EF4-FFF2-40B4-BE49-F238E27FC236}">
                <a16:creationId xmlns:a16="http://schemas.microsoft.com/office/drawing/2014/main" id="{BC10CE85-BA0C-B272-6F61-C7F85597AD67}"/>
              </a:ext>
            </a:extLst>
          </p:cNvPr>
          <p:cNvSpPr txBox="1">
            <a:spLocks noGrp="1"/>
          </p:cNvSpPr>
          <p:nvPr>
            <p:ph idx="1"/>
          </p:nvPr>
        </p:nvSpPr>
        <p:spPr>
          <a:xfrm>
            <a:off x="374650" y="1287463"/>
            <a:ext cx="8359775" cy="3578225"/>
          </a:xfrm>
        </p:spPr>
        <p:txBody>
          <a:bodyPr rtlCol="0">
            <a:spAutoFit/>
          </a:bodyPr>
          <a:lstStyle/>
          <a:p>
            <a:pPr marL="342900" indent="-342900" eaLnBrk="1" fontAlgn="auto" hangingPunct="1">
              <a:spcAft>
                <a:spcPts val="0"/>
              </a:spcAft>
              <a:buClr>
                <a:schemeClr val="accent2">
                  <a:lumMod val="50000"/>
                </a:schemeClr>
              </a:buClr>
              <a:buSzPct val="100000"/>
              <a:buFont typeface="Wingdings" pitchFamily="2" charset="2"/>
              <a:buChar char="Ø"/>
              <a:defRPr/>
            </a:pPr>
            <a:r>
              <a:rPr lang="en-US" b="1" dirty="0"/>
              <a:t>Your Name</a:t>
            </a:r>
          </a:p>
          <a:p>
            <a:pPr marL="0" indent="0" eaLnBrk="1" fontAlgn="auto" hangingPunct="1">
              <a:spcAft>
                <a:spcPts val="0"/>
              </a:spcAft>
              <a:buClr>
                <a:schemeClr val="accent2">
                  <a:lumMod val="50000"/>
                </a:schemeClr>
              </a:buClr>
              <a:buSzPct val="100000"/>
              <a:buFont typeface="Arial" panose="020B0604020202020204" pitchFamily="34" charset="0"/>
              <a:buNone/>
              <a:defRPr/>
            </a:pPr>
            <a:endParaRPr lang="en-US" sz="1000" dirty="0"/>
          </a:p>
          <a:p>
            <a:pPr marL="342900" indent="-342900" eaLnBrk="1" fontAlgn="auto" hangingPunct="1">
              <a:spcAft>
                <a:spcPts val="0"/>
              </a:spcAft>
              <a:buClr>
                <a:schemeClr val="accent2">
                  <a:lumMod val="50000"/>
                </a:schemeClr>
              </a:buClr>
              <a:buSzPct val="100000"/>
              <a:buFont typeface="Wingdings" pitchFamily="2" charset="2"/>
              <a:buChar char="Ø"/>
              <a:defRPr/>
            </a:pPr>
            <a:r>
              <a:rPr lang="en-US" b="1" dirty="0"/>
              <a:t>What do you do for Family and MWR?</a:t>
            </a:r>
            <a:endParaRPr lang="en-US" dirty="0"/>
          </a:p>
          <a:p>
            <a:pPr marL="342900" indent="-342900" eaLnBrk="1" fontAlgn="auto" hangingPunct="1">
              <a:spcAft>
                <a:spcPts val="0"/>
              </a:spcAft>
              <a:buClr>
                <a:schemeClr val="accent2">
                  <a:lumMod val="50000"/>
                </a:schemeClr>
              </a:buClr>
              <a:buSzPct val="100000"/>
              <a:buFont typeface="Wingdings" pitchFamily="2" charset="2"/>
              <a:buChar char="Ø"/>
              <a:defRPr/>
            </a:pPr>
            <a:endParaRPr lang="en-US" sz="1000" dirty="0"/>
          </a:p>
          <a:p>
            <a:pPr marL="342900" indent="-342900" eaLnBrk="1" fontAlgn="auto" hangingPunct="1">
              <a:spcAft>
                <a:spcPts val="0"/>
              </a:spcAft>
              <a:buClr>
                <a:schemeClr val="accent2">
                  <a:lumMod val="50000"/>
                </a:schemeClr>
              </a:buClr>
              <a:buSzPct val="100000"/>
              <a:buFont typeface="Wingdings" pitchFamily="2" charset="2"/>
              <a:buChar char="Ø"/>
              <a:defRPr/>
            </a:pPr>
            <a:r>
              <a:rPr lang="en-US" b="1" dirty="0"/>
              <a:t>How many years have you worked for Family and MWR?</a:t>
            </a:r>
          </a:p>
          <a:p>
            <a:pPr marL="342900" indent="-342900" eaLnBrk="1" fontAlgn="auto" hangingPunct="1">
              <a:spcAft>
                <a:spcPts val="0"/>
              </a:spcAft>
              <a:buClr>
                <a:schemeClr val="accent2">
                  <a:lumMod val="50000"/>
                </a:schemeClr>
              </a:buClr>
              <a:buSzPct val="100000"/>
              <a:buFont typeface="Wingdings" pitchFamily="2" charset="2"/>
              <a:buChar char="Ø"/>
              <a:defRPr/>
            </a:pPr>
            <a:endParaRPr lang="en-US" sz="1000" b="1" dirty="0"/>
          </a:p>
          <a:p>
            <a:pPr marL="342900" indent="-342900" eaLnBrk="1" fontAlgn="auto" hangingPunct="1">
              <a:spcAft>
                <a:spcPts val="0"/>
              </a:spcAft>
              <a:buClr>
                <a:schemeClr val="accent2">
                  <a:lumMod val="50000"/>
                </a:schemeClr>
              </a:buClr>
              <a:buSzPct val="100000"/>
              <a:buFont typeface="Wingdings" pitchFamily="2" charset="2"/>
              <a:buChar char="Ø"/>
              <a:defRPr/>
            </a:pPr>
            <a:r>
              <a:rPr lang="en-US" b="1" dirty="0"/>
              <a:t>What is your favorite Family and MWR memory?</a:t>
            </a:r>
          </a:p>
          <a:p>
            <a:pPr marL="342900" indent="-342900" eaLnBrk="1" fontAlgn="auto" hangingPunct="1">
              <a:spcAft>
                <a:spcPts val="0"/>
              </a:spcAft>
              <a:buClr>
                <a:schemeClr val="accent2">
                  <a:lumMod val="50000"/>
                </a:schemeClr>
              </a:buClr>
              <a:buSzPct val="100000"/>
              <a:buFont typeface="Wingdings" pitchFamily="2" charset="2"/>
              <a:buChar char="Ø"/>
              <a:defRPr/>
            </a:pPr>
            <a:endParaRPr lang="en-US" sz="1000" b="1" dirty="0"/>
          </a:p>
          <a:p>
            <a:pPr marL="342900" indent="-342900" eaLnBrk="1" fontAlgn="auto" hangingPunct="1">
              <a:spcAft>
                <a:spcPts val="0"/>
              </a:spcAft>
              <a:buClr>
                <a:schemeClr val="accent2">
                  <a:lumMod val="50000"/>
                </a:schemeClr>
              </a:buClr>
              <a:buSzPct val="100000"/>
              <a:buFont typeface="Wingdings" pitchFamily="2" charset="2"/>
              <a:buChar char="Ø"/>
              <a:defRPr/>
            </a:pPr>
            <a:endParaRPr lang="en-US" sz="1000" dirty="0"/>
          </a:p>
          <a:p>
            <a:pPr marL="342900" indent="-342900" eaLnBrk="1" fontAlgn="auto" hangingPunct="1">
              <a:spcAft>
                <a:spcPts val="0"/>
              </a:spcAft>
              <a:buClr>
                <a:schemeClr val="accent2">
                  <a:lumMod val="50000"/>
                </a:schemeClr>
              </a:buClr>
              <a:buSzPct val="100000"/>
              <a:buFont typeface="Wingdings" pitchFamily="2" charset="2"/>
              <a:buChar char="Ø"/>
              <a:defRPr/>
            </a:pPr>
            <a:endParaRPr lang="en-US" b="1" dirty="0"/>
          </a:p>
        </p:txBody>
      </p:sp>
      <p:sp>
        <p:nvSpPr>
          <p:cNvPr id="20484" name="Footer Placeholder 3">
            <a:extLst>
              <a:ext uri="{FF2B5EF4-FFF2-40B4-BE49-F238E27FC236}">
                <a16:creationId xmlns:a16="http://schemas.microsoft.com/office/drawing/2014/main" id="{B236E9AE-F286-8EA6-27A6-6943A1C302E0}"/>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C276-EB92-FAFA-7171-439EB0A29452}"/>
              </a:ext>
            </a:extLst>
          </p:cNvPr>
          <p:cNvSpPr>
            <a:spLocks noGrp="1"/>
          </p:cNvSpPr>
          <p:nvPr>
            <p:ph type="title"/>
          </p:nvPr>
        </p:nvSpPr>
        <p:spPr>
          <a:xfrm>
            <a:off x="431800" y="280988"/>
            <a:ext cx="8207375" cy="668337"/>
          </a:xfrm>
        </p:spPr>
        <p:txBody>
          <a:bodyPr rtlCol="0">
            <a:normAutofit/>
          </a:bodyPr>
          <a:lstStyle/>
          <a:p>
            <a:pPr eaLnBrk="1" fontAlgn="auto" hangingPunct="1">
              <a:spcAft>
                <a:spcPts val="0"/>
              </a:spcAft>
              <a:defRPr/>
            </a:pPr>
            <a:r>
              <a:rPr lang="en-US" sz="3600" dirty="0">
                <a:solidFill>
                  <a:schemeClr val="accent1">
                    <a:lumMod val="75000"/>
                  </a:schemeClr>
                </a:solidFill>
              </a:rPr>
              <a:t>Module 1 Objectives</a:t>
            </a:r>
          </a:p>
        </p:txBody>
      </p:sp>
      <p:sp>
        <p:nvSpPr>
          <p:cNvPr id="7" name="Content Placeholder 6">
            <a:extLst>
              <a:ext uri="{FF2B5EF4-FFF2-40B4-BE49-F238E27FC236}">
                <a16:creationId xmlns:a16="http://schemas.microsoft.com/office/drawing/2014/main" id="{D3D5DD56-5BAE-B3C3-8F58-3F16A37524F2}"/>
              </a:ext>
            </a:extLst>
          </p:cNvPr>
          <p:cNvSpPr txBox="1">
            <a:spLocks noGrp="1"/>
          </p:cNvSpPr>
          <p:nvPr>
            <p:ph idx="1"/>
          </p:nvPr>
        </p:nvSpPr>
        <p:spPr>
          <a:xfrm>
            <a:off x="438150" y="1530350"/>
            <a:ext cx="8131175" cy="4346575"/>
          </a:xfrm>
        </p:spPr>
        <p:txBody>
          <a:bodyPr rtlCol="0">
            <a:spAutoFit/>
          </a:bodyPr>
          <a:lstStyle/>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cs typeface="Arial" panose="020B0604020202020204" pitchFamily="34" charset="0"/>
              </a:rPr>
              <a:t> Explore the roles and responsibilities associated with Internal Controls and established monitoring plan.</a:t>
            </a: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t>Identify breakdowns in internal controls, impacts and possible mitigating  responses.</a:t>
            </a:r>
          </a:p>
          <a:p>
            <a:pPr marL="342900" indent="-342900" defTabSz="2286000" eaLnBrk="1" fontAlgn="auto" hangingPunct="1">
              <a:spcAft>
                <a:spcPts val="0"/>
              </a:spcAft>
              <a:buClr>
                <a:schemeClr val="accent2">
                  <a:lumMod val="75000"/>
                </a:schemeClr>
              </a:buClr>
              <a:buSzPct val="100000"/>
              <a:buFont typeface="Wingdings" pitchFamily="2" charset="2"/>
              <a:buChar char="q"/>
              <a:defRPr/>
            </a:pP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t>Relate each standard of internal controls to the operational environment.</a:t>
            </a:r>
          </a:p>
          <a:p>
            <a:pPr marL="342900" indent="-342900" defTabSz="2286000" eaLnBrk="1" fontAlgn="auto" hangingPunct="1">
              <a:spcAft>
                <a:spcPts val="0"/>
              </a:spcAft>
              <a:buClr>
                <a:schemeClr val="accent2">
                  <a:lumMod val="75000"/>
                </a:schemeClr>
              </a:buClr>
              <a:buSzPct val="100000"/>
              <a:buFont typeface="Wingdings" pitchFamily="2" charset="2"/>
              <a:buChar char="q"/>
              <a:defRPr/>
            </a:pP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t>Given the 5 step Risk Assessment process, determine level of risk.</a:t>
            </a:r>
          </a:p>
        </p:txBody>
      </p:sp>
      <p:sp>
        <p:nvSpPr>
          <p:cNvPr id="28676" name="Footer Placeholder 3">
            <a:extLst>
              <a:ext uri="{FF2B5EF4-FFF2-40B4-BE49-F238E27FC236}">
                <a16:creationId xmlns:a16="http://schemas.microsoft.com/office/drawing/2014/main" id="{2991E906-9B92-D2B7-F102-996B7F8B214D}"/>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A8A5-A3B8-2017-94BA-2A3BB78F67EB}"/>
              </a:ext>
            </a:extLst>
          </p:cNvPr>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9699" name="Picture 2" descr="http://www.audits.uillinois.edu/UserFiles/Servers/Server_1201462/Image/Internal-Control-Pyramid.gif">
            <a:extLst>
              <a:ext uri="{FF2B5EF4-FFF2-40B4-BE49-F238E27FC236}">
                <a16:creationId xmlns:a16="http://schemas.microsoft.com/office/drawing/2014/main" id="{AD620D83-3130-39DF-0E03-5E794D43AD4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9700" name="Rectangle 9">
            <a:extLst>
              <a:ext uri="{FF2B5EF4-FFF2-40B4-BE49-F238E27FC236}">
                <a16:creationId xmlns:a16="http://schemas.microsoft.com/office/drawing/2014/main" id="{A371B4FD-55C9-F160-6DDF-2DD3F0AE53F0}"/>
              </a:ext>
            </a:extLst>
          </p:cNvPr>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29701" name="Footer Placeholder 3">
            <a:extLst>
              <a:ext uri="{FF2B5EF4-FFF2-40B4-BE49-F238E27FC236}">
                <a16:creationId xmlns:a16="http://schemas.microsoft.com/office/drawing/2014/main" id="{C48C7CAF-118B-C84C-0A19-373C45BE9806}"/>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227E44-8219-5731-B8B6-EFDC30726B39}"/>
              </a:ext>
            </a:extLst>
          </p:cNvPr>
          <p:cNvSpPr txBox="1">
            <a:spLocks/>
          </p:cNvSpPr>
          <p:nvPr/>
        </p:nvSpPr>
        <p:spPr>
          <a:xfrm>
            <a:off x="73025" y="284163"/>
            <a:ext cx="9070975" cy="668337"/>
          </a:xfrm>
          <a:prstGeom prst="rect">
            <a:avLst/>
          </a:prstGeom>
        </p:spPr>
        <p:txBody>
          <a:bodyPr anchor="b">
            <a:normAutofit/>
          </a:bodyPr>
          <a:lstStyle/>
          <a:p>
            <a:pPr eaLnBrk="1" fontAlgn="auto" hangingPunct="1">
              <a:spcBef>
                <a:spcPts val="0"/>
              </a:spcBef>
              <a:spcAft>
                <a:spcPts val="0"/>
              </a:spcAft>
              <a:defRPr/>
            </a:pPr>
            <a:r>
              <a:rPr lang="en-US" sz="3600" b="1" dirty="0">
                <a:solidFill>
                  <a:schemeClr val="accent1">
                    <a:lumMod val="75000"/>
                  </a:schemeClr>
                </a:solidFill>
                <a:latin typeface="+mj-lt"/>
                <a:ea typeface="+mj-ea"/>
                <a:cs typeface="+mj-cs"/>
              </a:rPr>
              <a:t>Roles &amp; Responsibilities  </a:t>
            </a:r>
          </a:p>
        </p:txBody>
      </p:sp>
      <p:sp>
        <p:nvSpPr>
          <p:cNvPr id="77827" name="Content Placeholder 6">
            <a:extLst>
              <a:ext uri="{FF2B5EF4-FFF2-40B4-BE49-F238E27FC236}">
                <a16:creationId xmlns:a16="http://schemas.microsoft.com/office/drawing/2014/main" id="{2B12A249-2498-DCE5-751D-80658CAF5F96}"/>
              </a:ext>
            </a:extLst>
          </p:cNvPr>
          <p:cNvSpPr>
            <a:spLocks noGrp="1"/>
          </p:cNvSpPr>
          <p:nvPr>
            <p:ph idx="1"/>
          </p:nvPr>
        </p:nvSpPr>
        <p:spPr>
          <a:xfrm>
            <a:off x="836613" y="1289636"/>
            <a:ext cx="7543800" cy="4022725"/>
          </a:xfrm>
        </p:spPr>
        <p:txBody>
          <a:bodyPr/>
          <a:lstStyle/>
          <a:p>
            <a:r>
              <a:rPr lang="en-US" altLang="en-US" sz="2400" dirty="0">
                <a:latin typeface="Arial" panose="020B0604020202020204" pitchFamily="34" charset="0"/>
                <a:cs typeface="Arial" panose="020B0604020202020204" pitchFamily="34" charset="0"/>
              </a:rPr>
              <a:t> Senior Responsible Official (SRO)</a:t>
            </a:r>
          </a:p>
          <a:p>
            <a:pPr lvl="1">
              <a:spcAft>
                <a:spcPts val="1200"/>
              </a:spcAft>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SRO </a:t>
            </a:r>
            <a:r>
              <a:rPr lang="en-US" altLang="en-US" sz="2000" dirty="0">
                <a:latin typeface="Arial" panose="020B0604020202020204" pitchFamily="34" charset="0"/>
                <a:cs typeface="Arial" panose="020B0604020202020204" pitchFamily="34" charset="0"/>
              </a:rPr>
              <a:t>is the Director of the Directorate that the Internal Control function falls under. </a:t>
            </a:r>
          </a:p>
          <a:p>
            <a:r>
              <a:rPr lang="en-US" altLang="en-US" sz="2400" dirty="0">
                <a:latin typeface="Arial" panose="020B0604020202020204" pitchFamily="34" charset="0"/>
                <a:cs typeface="Arial" panose="020B0604020202020204" pitchFamily="34" charset="0"/>
              </a:rPr>
              <a:t>Assessable Unit Managers (AUM)</a:t>
            </a:r>
          </a:p>
          <a:p>
            <a:pPr lvl="1">
              <a:spcAft>
                <a:spcPts val="1200"/>
              </a:spcAft>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AUM</a:t>
            </a:r>
            <a:r>
              <a:rPr lang="en-US" altLang="en-US" sz="2000" dirty="0">
                <a:latin typeface="Arial" panose="020B0604020202020204" pitchFamily="34" charset="0"/>
                <a:cs typeface="Arial" panose="020B0604020202020204" pitchFamily="34" charset="0"/>
              </a:rPr>
              <a:t> is the military or civilian head of an assessable unit. </a:t>
            </a:r>
          </a:p>
          <a:p>
            <a:r>
              <a:rPr lang="en-US" altLang="en-US" sz="2400" dirty="0">
                <a:latin typeface="Arial" panose="020B0604020202020204" pitchFamily="34" charset="0"/>
                <a:cs typeface="Arial" panose="020B0604020202020204" pitchFamily="34" charset="0"/>
              </a:rPr>
              <a:t> Internal Control Administrator (ICA)</a:t>
            </a:r>
          </a:p>
          <a:p>
            <a:pPr lvl="1">
              <a:spcAft>
                <a:spcPts val="1200"/>
              </a:spcAft>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ICA</a:t>
            </a:r>
            <a:r>
              <a:rPr lang="en-US" altLang="en-US" sz="2000" dirty="0">
                <a:latin typeface="Arial" panose="020B0604020202020204" pitchFamily="34" charset="0"/>
                <a:cs typeface="Arial" panose="020B0604020202020204" pitchFamily="34" charset="0"/>
              </a:rPr>
              <a:t> is the individual designated by the SRO to administer the MICP for a reporting organization.</a:t>
            </a:r>
          </a:p>
          <a:p>
            <a:r>
              <a:rPr lang="en-US" altLang="en-US" sz="2400" dirty="0">
                <a:latin typeface="Arial" panose="020B0604020202020204" pitchFamily="34" charset="0"/>
                <a:cs typeface="Arial" panose="020B0604020202020204" pitchFamily="34" charset="0"/>
              </a:rPr>
              <a:t>Internal Control Evaluator (IC-E)</a:t>
            </a:r>
          </a:p>
          <a:p>
            <a:pPr lvl="1"/>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IC-E</a:t>
            </a:r>
            <a:r>
              <a:rPr lang="en-US" altLang="en-US" sz="2000" dirty="0">
                <a:latin typeface="Arial" panose="020B0604020202020204" pitchFamily="34" charset="0"/>
                <a:cs typeface="Arial" panose="020B0604020202020204" pitchFamily="34" charset="0"/>
              </a:rPr>
              <a:t> tests controls, gathers supporting documents and ensures the Internal Control Evaluation Plan (ICEP) is followed.</a:t>
            </a:r>
          </a:p>
          <a:p>
            <a:pPr marL="284162" lvl="1" indent="0">
              <a:buNone/>
            </a:pPr>
            <a:endParaRPr lang="en-US" altLang="en-US" sz="2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2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F8A237-8781-7BCA-D2A9-3887AFB20E5F}"/>
              </a:ext>
            </a:extLst>
          </p:cNvPr>
          <p:cNvCxnSpPr/>
          <p:nvPr/>
        </p:nvCxnSpPr>
        <p:spPr>
          <a:xfrm>
            <a:off x="177800" y="1541463"/>
            <a:ext cx="882173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747" name="TextBox 18">
            <a:extLst>
              <a:ext uri="{FF2B5EF4-FFF2-40B4-BE49-F238E27FC236}">
                <a16:creationId xmlns:a16="http://schemas.microsoft.com/office/drawing/2014/main" id="{334CCB11-A186-2FFC-4CD1-9F08C5E43F80}"/>
              </a:ext>
            </a:extLst>
          </p:cNvPr>
          <p:cNvSpPr txBox="1">
            <a:spLocks noChangeArrowheads="1"/>
          </p:cNvSpPr>
          <p:nvPr/>
        </p:nvSpPr>
        <p:spPr bwMode="auto">
          <a:xfrm>
            <a:off x="101600" y="1819275"/>
            <a:ext cx="27257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buClr>
                <a:schemeClr val="accent2"/>
              </a:buClr>
            </a:pPr>
            <a:r>
              <a:rPr lang="en-US" altLang="en-US" b="1"/>
              <a:t>HQ IMCOM</a:t>
            </a:r>
          </a:p>
          <a:p>
            <a:pPr algn="r" eaLnBrk="1" hangingPunct="1">
              <a:buClr>
                <a:schemeClr val="accent2"/>
              </a:buClr>
            </a:pPr>
            <a:endParaRPr lang="en-US" altLang="en-US" sz="2400" b="1"/>
          </a:p>
          <a:p>
            <a:pPr algn="r" eaLnBrk="1" hangingPunct="1">
              <a:buClr>
                <a:schemeClr val="accent2"/>
              </a:buClr>
            </a:pPr>
            <a:r>
              <a:rPr lang="en-US" altLang="en-US" b="1"/>
              <a:t>ID Director</a:t>
            </a:r>
          </a:p>
          <a:p>
            <a:pPr algn="r" eaLnBrk="1" hangingPunct="1">
              <a:buClr>
                <a:schemeClr val="accent2"/>
              </a:buClr>
            </a:pPr>
            <a:endParaRPr lang="en-US" altLang="en-US" sz="2400" b="1"/>
          </a:p>
          <a:p>
            <a:pPr algn="r" eaLnBrk="1" hangingPunct="1">
              <a:buClr>
                <a:schemeClr val="accent2"/>
              </a:buClr>
            </a:pPr>
            <a:r>
              <a:rPr lang="en-US" altLang="en-US" b="1"/>
              <a:t>Senior Commander</a:t>
            </a:r>
          </a:p>
          <a:p>
            <a:pPr algn="r" eaLnBrk="1" hangingPunct="1">
              <a:buClr>
                <a:schemeClr val="accent2"/>
              </a:buClr>
            </a:pPr>
            <a:endParaRPr lang="en-US" altLang="en-US" sz="2400" b="1"/>
          </a:p>
          <a:p>
            <a:pPr algn="r" eaLnBrk="1" hangingPunct="1">
              <a:buClr>
                <a:schemeClr val="accent2"/>
              </a:buClr>
            </a:pPr>
            <a:r>
              <a:rPr lang="en-US" altLang="en-US" b="1"/>
              <a:t>Garrison Commander</a:t>
            </a:r>
          </a:p>
          <a:p>
            <a:pPr algn="r" eaLnBrk="1" hangingPunct="1">
              <a:buClr>
                <a:schemeClr val="accent2"/>
              </a:buClr>
            </a:pPr>
            <a:endParaRPr lang="en-US" altLang="en-US" sz="2400" b="1"/>
          </a:p>
          <a:p>
            <a:pPr algn="r" eaLnBrk="1" hangingPunct="1">
              <a:buClr>
                <a:schemeClr val="accent2"/>
              </a:buClr>
            </a:pPr>
            <a:r>
              <a:rPr lang="en-US" altLang="en-US" b="1"/>
              <a:t>DFMWR</a:t>
            </a:r>
          </a:p>
          <a:p>
            <a:pPr algn="r" eaLnBrk="1" hangingPunct="1">
              <a:buClr>
                <a:schemeClr val="accent2"/>
              </a:buClr>
            </a:pPr>
            <a:endParaRPr lang="en-US" altLang="en-US" sz="2400" b="1"/>
          </a:p>
          <a:p>
            <a:pPr algn="r" eaLnBrk="1" hangingPunct="1">
              <a:buClr>
                <a:schemeClr val="accent2"/>
              </a:buClr>
            </a:pPr>
            <a:r>
              <a:rPr lang="en-US" altLang="en-US" b="1"/>
              <a:t>Division Chief</a:t>
            </a:r>
          </a:p>
          <a:p>
            <a:pPr algn="r" eaLnBrk="1" hangingPunct="1">
              <a:buClr>
                <a:schemeClr val="accent2"/>
              </a:buClr>
            </a:pPr>
            <a:endParaRPr lang="en-US" altLang="en-US" sz="2400" b="1"/>
          </a:p>
          <a:p>
            <a:pPr algn="r" eaLnBrk="1" hangingPunct="1">
              <a:buClr>
                <a:schemeClr val="accent2"/>
              </a:buClr>
            </a:pPr>
            <a:r>
              <a:rPr lang="en-US" altLang="en-US" b="1"/>
              <a:t>Program Manager</a:t>
            </a:r>
          </a:p>
        </p:txBody>
      </p:sp>
      <p:sp>
        <p:nvSpPr>
          <p:cNvPr id="22" name="Title 1">
            <a:extLst>
              <a:ext uri="{FF2B5EF4-FFF2-40B4-BE49-F238E27FC236}">
                <a16:creationId xmlns:a16="http://schemas.microsoft.com/office/drawing/2014/main" id="{99271A96-5510-909C-C790-934075963669}"/>
              </a:ext>
            </a:extLst>
          </p:cNvPr>
          <p:cNvSpPr txBox="1">
            <a:spLocks/>
          </p:cNvSpPr>
          <p:nvPr/>
        </p:nvSpPr>
        <p:spPr>
          <a:xfrm>
            <a:off x="73025" y="284163"/>
            <a:ext cx="9070975" cy="668337"/>
          </a:xfrm>
          <a:prstGeom prst="rect">
            <a:avLst/>
          </a:prstGeom>
        </p:spPr>
        <p:txBody>
          <a:bodyPr anchor="b">
            <a:normAutofit/>
          </a:bodyPr>
          <a:lstStyle/>
          <a:p>
            <a:pPr eaLnBrk="1" fontAlgn="auto" hangingPunct="1">
              <a:spcBef>
                <a:spcPts val="0"/>
              </a:spcBef>
              <a:spcAft>
                <a:spcPts val="0"/>
              </a:spcAft>
              <a:defRPr/>
            </a:pPr>
            <a:r>
              <a:rPr lang="en-US" sz="3600" b="1" dirty="0">
                <a:solidFill>
                  <a:schemeClr val="accent1">
                    <a:lumMod val="75000"/>
                  </a:schemeClr>
                </a:solidFill>
                <a:latin typeface="+mj-lt"/>
                <a:ea typeface="+mj-ea"/>
                <a:cs typeface="+mj-cs"/>
              </a:rPr>
              <a:t>Roles &amp; Responsibilities  </a:t>
            </a:r>
          </a:p>
        </p:txBody>
      </p:sp>
      <p:cxnSp>
        <p:nvCxnSpPr>
          <p:cNvPr id="32" name="Straight Connector 31">
            <a:extLst>
              <a:ext uri="{FF2B5EF4-FFF2-40B4-BE49-F238E27FC236}">
                <a16:creationId xmlns:a16="http://schemas.microsoft.com/office/drawing/2014/main" id="{96F44555-6CE8-C9C0-5717-4DB994A8D70C}"/>
              </a:ext>
            </a:extLst>
          </p:cNvPr>
          <p:cNvCxnSpPr/>
          <p:nvPr/>
        </p:nvCxnSpPr>
        <p:spPr>
          <a:xfrm>
            <a:off x="185738" y="1074738"/>
            <a:ext cx="88138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755AEC-6B1B-C723-367D-9F46B5F94CF6}"/>
              </a:ext>
            </a:extLst>
          </p:cNvPr>
          <p:cNvCxnSpPr/>
          <p:nvPr/>
        </p:nvCxnSpPr>
        <p:spPr>
          <a:xfrm flipH="1">
            <a:off x="144463" y="1058863"/>
            <a:ext cx="33337" cy="51387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8EBAD5-B4DF-C2A3-153C-BDFE338D32DD}"/>
              </a:ext>
            </a:extLst>
          </p:cNvPr>
          <p:cNvCxnSpPr/>
          <p:nvPr/>
        </p:nvCxnSpPr>
        <p:spPr>
          <a:xfrm>
            <a:off x="8999538" y="1074738"/>
            <a:ext cx="17462" cy="51054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33302A-A4B1-4FB3-0061-FA8489AC8B34}"/>
              </a:ext>
            </a:extLst>
          </p:cNvPr>
          <p:cNvCxnSpPr/>
          <p:nvPr/>
        </p:nvCxnSpPr>
        <p:spPr>
          <a:xfrm>
            <a:off x="4437063" y="1084263"/>
            <a:ext cx="0" cy="47307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15">
            <a:extLst>
              <a:ext uri="{FF2B5EF4-FFF2-40B4-BE49-F238E27FC236}">
                <a16:creationId xmlns:a16="http://schemas.microsoft.com/office/drawing/2014/main" id="{458F64C3-7907-935D-6D31-5F7963D69B30}"/>
              </a:ext>
            </a:extLst>
          </p:cNvPr>
          <p:cNvSpPr txBox="1">
            <a:spLocks noChangeArrowheads="1"/>
          </p:cNvSpPr>
          <p:nvPr/>
        </p:nvSpPr>
        <p:spPr bwMode="auto">
          <a:xfrm>
            <a:off x="119063" y="1103313"/>
            <a:ext cx="4445000" cy="4000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000" b="1" dirty="0">
                <a:solidFill>
                  <a:schemeClr val="accent1">
                    <a:lumMod val="75000"/>
                  </a:schemeClr>
                </a:solidFill>
              </a:rPr>
              <a:t>POSITION </a:t>
            </a:r>
          </a:p>
        </p:txBody>
      </p:sp>
      <p:sp>
        <p:nvSpPr>
          <p:cNvPr id="23" name="TextBox 15">
            <a:extLst>
              <a:ext uri="{FF2B5EF4-FFF2-40B4-BE49-F238E27FC236}">
                <a16:creationId xmlns:a16="http://schemas.microsoft.com/office/drawing/2014/main" id="{C72FD400-3339-0384-54DE-BB909CB3C115}"/>
              </a:ext>
            </a:extLst>
          </p:cNvPr>
          <p:cNvSpPr txBox="1">
            <a:spLocks noChangeArrowheads="1"/>
          </p:cNvSpPr>
          <p:nvPr/>
        </p:nvSpPr>
        <p:spPr bwMode="auto">
          <a:xfrm>
            <a:off x="4495800" y="1120775"/>
            <a:ext cx="4452938" cy="4000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000" b="1" dirty="0">
                <a:solidFill>
                  <a:schemeClr val="accent1">
                    <a:lumMod val="75000"/>
                  </a:schemeClr>
                </a:solidFill>
              </a:rPr>
              <a:t>ROLE</a:t>
            </a:r>
          </a:p>
        </p:txBody>
      </p:sp>
      <p:sp>
        <p:nvSpPr>
          <p:cNvPr id="31755" name="TextBox 18">
            <a:extLst>
              <a:ext uri="{FF2B5EF4-FFF2-40B4-BE49-F238E27FC236}">
                <a16:creationId xmlns:a16="http://schemas.microsoft.com/office/drawing/2014/main" id="{FB0AB750-C761-3F6C-C4D8-D3986C1E0075}"/>
              </a:ext>
            </a:extLst>
          </p:cNvPr>
          <p:cNvSpPr txBox="1">
            <a:spLocks noChangeArrowheads="1"/>
          </p:cNvSpPr>
          <p:nvPr/>
        </p:nvSpPr>
        <p:spPr bwMode="auto">
          <a:xfrm>
            <a:off x="6350000" y="1819275"/>
            <a:ext cx="26241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accent2"/>
              </a:buClr>
            </a:pPr>
            <a:endParaRPr lang="en-US" altLang="en-US" b="1"/>
          </a:p>
          <a:p>
            <a:pPr eaLnBrk="1" hangingPunct="1">
              <a:buClr>
                <a:schemeClr val="accent2"/>
              </a:buClr>
            </a:pPr>
            <a:r>
              <a:rPr lang="en-US" altLang="en-US" b="1"/>
              <a:t>SRO</a:t>
            </a:r>
          </a:p>
          <a:p>
            <a:pPr eaLnBrk="1" hangingPunct="1">
              <a:buClr>
                <a:schemeClr val="accent2"/>
              </a:buClr>
            </a:pPr>
            <a:endParaRPr lang="en-US" altLang="en-US" b="1"/>
          </a:p>
          <a:p>
            <a:pPr eaLnBrk="1" hangingPunct="1">
              <a:buClr>
                <a:schemeClr val="accent2"/>
              </a:buClr>
            </a:pPr>
            <a:endParaRPr lang="en-US" altLang="en-US" b="1"/>
          </a:p>
          <a:p>
            <a:pPr eaLnBrk="1" hangingPunct="1">
              <a:buClr>
                <a:schemeClr val="accent2"/>
              </a:buClr>
            </a:pPr>
            <a:endParaRPr lang="en-US" altLang="en-US" b="1"/>
          </a:p>
          <a:p>
            <a:pPr eaLnBrk="1" hangingPunct="1">
              <a:buClr>
                <a:schemeClr val="accent2"/>
              </a:buClr>
            </a:pPr>
            <a:endParaRPr lang="en-US" altLang="en-US" b="1"/>
          </a:p>
          <a:p>
            <a:pPr eaLnBrk="1" hangingPunct="1">
              <a:buClr>
                <a:schemeClr val="accent2"/>
              </a:buClr>
            </a:pPr>
            <a:r>
              <a:rPr lang="en-US" altLang="en-US" b="1"/>
              <a:t>AUM</a:t>
            </a:r>
          </a:p>
          <a:p>
            <a:pPr eaLnBrk="1" hangingPunct="1">
              <a:buClr>
                <a:schemeClr val="accent2"/>
              </a:buClr>
            </a:pPr>
            <a:endParaRPr lang="en-US" altLang="en-US" b="1"/>
          </a:p>
          <a:p>
            <a:pPr eaLnBrk="1" hangingPunct="1">
              <a:buClr>
                <a:schemeClr val="accent2"/>
              </a:buClr>
            </a:pPr>
            <a:endParaRPr lang="en-US" altLang="en-US" b="1"/>
          </a:p>
          <a:p>
            <a:pPr eaLnBrk="1" hangingPunct="1">
              <a:buClr>
                <a:schemeClr val="accent2"/>
              </a:buClr>
            </a:pPr>
            <a:endParaRPr lang="en-US" altLang="en-US" b="1"/>
          </a:p>
          <a:p>
            <a:pPr eaLnBrk="1" hangingPunct="1">
              <a:buClr>
                <a:schemeClr val="accent2"/>
              </a:buClr>
            </a:pPr>
            <a:endParaRPr lang="en-US" altLang="en-US" b="1"/>
          </a:p>
          <a:p>
            <a:pPr eaLnBrk="1" hangingPunct="1">
              <a:buClr>
                <a:schemeClr val="accent2"/>
              </a:buClr>
            </a:pPr>
            <a:r>
              <a:rPr lang="en-US" altLang="en-US" b="1"/>
              <a:t>ICA</a:t>
            </a:r>
          </a:p>
          <a:p>
            <a:pPr eaLnBrk="1" hangingPunct="1">
              <a:buClr>
                <a:schemeClr val="accent2"/>
              </a:buClr>
            </a:pPr>
            <a:endParaRPr lang="en-US" altLang="en-US" b="1"/>
          </a:p>
          <a:p>
            <a:pPr eaLnBrk="1" hangingPunct="1">
              <a:buClr>
                <a:schemeClr val="accent2"/>
              </a:buClr>
            </a:pPr>
            <a:endParaRPr lang="en-US" altLang="en-US" b="1"/>
          </a:p>
        </p:txBody>
      </p:sp>
      <p:cxnSp>
        <p:nvCxnSpPr>
          <p:cNvPr id="35" name="Straight Connector 34">
            <a:extLst>
              <a:ext uri="{FF2B5EF4-FFF2-40B4-BE49-F238E27FC236}">
                <a16:creationId xmlns:a16="http://schemas.microsoft.com/office/drawing/2014/main" id="{55506D3A-ED91-5B6D-8AD3-16EDBC6408CD}"/>
              </a:ext>
            </a:extLst>
          </p:cNvPr>
          <p:cNvCxnSpPr/>
          <p:nvPr/>
        </p:nvCxnSpPr>
        <p:spPr>
          <a:xfrm>
            <a:off x="127000" y="6189663"/>
            <a:ext cx="889793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80FD4684-1BB0-7C3B-C49F-C15F00E76562}"/>
              </a:ext>
            </a:extLst>
          </p:cNvPr>
          <p:cNvCxnSpPr/>
          <p:nvPr/>
        </p:nvCxnSpPr>
        <p:spPr>
          <a:xfrm>
            <a:off x="2827338" y="2008188"/>
            <a:ext cx="3441700" cy="280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FCFE117-9967-0A44-8836-110F766BB9BD}"/>
              </a:ext>
            </a:extLst>
          </p:cNvPr>
          <p:cNvCxnSpPr/>
          <p:nvPr/>
        </p:nvCxnSpPr>
        <p:spPr>
          <a:xfrm>
            <a:off x="2827338" y="2649538"/>
            <a:ext cx="3522662" cy="97631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5661341-0AFE-B3E3-6C5E-B9F6CAB928F0}"/>
              </a:ext>
            </a:extLst>
          </p:cNvPr>
          <p:cNvCxnSpPr/>
          <p:nvPr/>
        </p:nvCxnSpPr>
        <p:spPr>
          <a:xfrm>
            <a:off x="2827338" y="3300413"/>
            <a:ext cx="3522662" cy="37782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50607B-D622-C50E-AA43-AEC14ABAE935}"/>
              </a:ext>
            </a:extLst>
          </p:cNvPr>
          <p:cNvCxnSpPr>
            <a:stCxn id="31747" idx="3"/>
          </p:cNvCxnSpPr>
          <p:nvPr/>
        </p:nvCxnSpPr>
        <p:spPr>
          <a:xfrm flipV="1">
            <a:off x="2827338" y="3740150"/>
            <a:ext cx="3441700" cy="20320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E8E7083-A9D0-74D9-5127-3194CA598C91}"/>
              </a:ext>
            </a:extLst>
          </p:cNvPr>
          <p:cNvCxnSpPr>
            <a:stCxn id="31747" idx="3"/>
          </p:cNvCxnSpPr>
          <p:nvPr/>
        </p:nvCxnSpPr>
        <p:spPr>
          <a:xfrm>
            <a:off x="2827338" y="3943350"/>
            <a:ext cx="3522662" cy="104457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E51B45-5BC0-F819-4CA0-85B9AC4A5C71}"/>
              </a:ext>
            </a:extLst>
          </p:cNvPr>
          <p:cNvCxnSpPr>
            <a:endCxn id="31755" idx="1"/>
          </p:cNvCxnSpPr>
          <p:nvPr/>
        </p:nvCxnSpPr>
        <p:spPr>
          <a:xfrm flipV="1">
            <a:off x="2827338" y="3805238"/>
            <a:ext cx="3522662" cy="8048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3749E21-30CC-2621-49CC-AB452828B233}"/>
              </a:ext>
            </a:extLst>
          </p:cNvPr>
          <p:cNvCxnSpPr/>
          <p:nvPr/>
        </p:nvCxnSpPr>
        <p:spPr>
          <a:xfrm>
            <a:off x="2827338" y="4672013"/>
            <a:ext cx="3522662" cy="3857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D18B44B-2370-D0CD-198C-D21039233D63}"/>
              </a:ext>
            </a:extLst>
          </p:cNvPr>
          <p:cNvCxnSpPr/>
          <p:nvPr/>
        </p:nvCxnSpPr>
        <p:spPr>
          <a:xfrm flipV="1">
            <a:off x="2827338" y="5154613"/>
            <a:ext cx="3522662" cy="714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E37A2C2-F51B-A421-82AA-1FB5CEB363C2}"/>
              </a:ext>
            </a:extLst>
          </p:cNvPr>
          <p:cNvCxnSpPr/>
          <p:nvPr/>
        </p:nvCxnSpPr>
        <p:spPr>
          <a:xfrm flipV="1">
            <a:off x="2827338" y="5260975"/>
            <a:ext cx="3522662" cy="6064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style.rotation</p:attrName>
                                        </p:attrNameLst>
                                      </p:cBhvr>
                                      <p:tavLst>
                                        <p:tav tm="0">
                                          <p:val>
                                            <p:fltVal val="90"/>
                                          </p:val>
                                        </p:tav>
                                        <p:tav tm="100000">
                                          <p:val>
                                            <p:fltVal val="0"/>
                                          </p:val>
                                        </p:tav>
                                      </p:tavLst>
                                    </p:anim>
                                    <p:animEffect transition="in" filter="fade">
                                      <p:cBhvr>
                                        <p:cTn id="47" dur="10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80">
                                          <p:stCondLst>
                                            <p:cond delay="0"/>
                                          </p:stCondLst>
                                        </p:cTn>
                                        <p:tgtEl>
                                          <p:spTgt spid="24"/>
                                        </p:tgtEl>
                                      </p:cBhvr>
                                    </p:animEffect>
                                    <p:anim calcmode="lin" valueType="num">
                                      <p:cBhvr>
                                        <p:cTn id="5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8" dur="26">
                                          <p:stCondLst>
                                            <p:cond delay="650"/>
                                          </p:stCondLst>
                                        </p:cTn>
                                        <p:tgtEl>
                                          <p:spTgt spid="24"/>
                                        </p:tgtEl>
                                      </p:cBhvr>
                                      <p:to x="100000" y="60000"/>
                                    </p:animScale>
                                    <p:animScale>
                                      <p:cBhvr>
                                        <p:cTn id="59" dur="166" decel="50000">
                                          <p:stCondLst>
                                            <p:cond delay="676"/>
                                          </p:stCondLst>
                                        </p:cTn>
                                        <p:tgtEl>
                                          <p:spTgt spid="24"/>
                                        </p:tgtEl>
                                      </p:cBhvr>
                                      <p:to x="100000" y="100000"/>
                                    </p:animScale>
                                    <p:animScale>
                                      <p:cBhvr>
                                        <p:cTn id="60" dur="26">
                                          <p:stCondLst>
                                            <p:cond delay="1312"/>
                                          </p:stCondLst>
                                        </p:cTn>
                                        <p:tgtEl>
                                          <p:spTgt spid="24"/>
                                        </p:tgtEl>
                                      </p:cBhvr>
                                      <p:to x="100000" y="80000"/>
                                    </p:animScale>
                                    <p:animScale>
                                      <p:cBhvr>
                                        <p:cTn id="61" dur="166" decel="50000">
                                          <p:stCondLst>
                                            <p:cond delay="1338"/>
                                          </p:stCondLst>
                                        </p:cTn>
                                        <p:tgtEl>
                                          <p:spTgt spid="24"/>
                                        </p:tgtEl>
                                      </p:cBhvr>
                                      <p:to x="100000" y="100000"/>
                                    </p:animScale>
                                    <p:animScale>
                                      <p:cBhvr>
                                        <p:cTn id="62" dur="26">
                                          <p:stCondLst>
                                            <p:cond delay="1642"/>
                                          </p:stCondLst>
                                        </p:cTn>
                                        <p:tgtEl>
                                          <p:spTgt spid="24"/>
                                        </p:tgtEl>
                                      </p:cBhvr>
                                      <p:to x="100000" y="90000"/>
                                    </p:animScale>
                                    <p:animScale>
                                      <p:cBhvr>
                                        <p:cTn id="63" dur="166" decel="50000">
                                          <p:stCondLst>
                                            <p:cond delay="1668"/>
                                          </p:stCondLst>
                                        </p:cTn>
                                        <p:tgtEl>
                                          <p:spTgt spid="24"/>
                                        </p:tgtEl>
                                      </p:cBhvr>
                                      <p:to x="100000" y="100000"/>
                                    </p:animScale>
                                    <p:animScale>
                                      <p:cBhvr>
                                        <p:cTn id="64" dur="26">
                                          <p:stCondLst>
                                            <p:cond delay="1808"/>
                                          </p:stCondLst>
                                        </p:cTn>
                                        <p:tgtEl>
                                          <p:spTgt spid="24"/>
                                        </p:tgtEl>
                                      </p:cBhvr>
                                      <p:to x="100000" y="95000"/>
                                    </p:animScale>
                                    <p:animScale>
                                      <p:cBhvr>
                                        <p:cTn id="65" dur="166" decel="50000">
                                          <p:stCondLst>
                                            <p:cond delay="1834"/>
                                          </p:stCondLst>
                                        </p:cTn>
                                        <p:tgtEl>
                                          <p:spTgt spid="24"/>
                                        </p:tgtEl>
                                      </p:cBhvr>
                                      <p:to x="100000" y="10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45"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anim calcmode="lin" valueType="num">
                                      <p:cBhvr>
                                        <p:cTn id="71" dur="2000" fill="hold"/>
                                        <p:tgtEl>
                                          <p:spTgt spid="26"/>
                                        </p:tgtEl>
                                        <p:attrNameLst>
                                          <p:attrName>ppt_w</p:attrName>
                                        </p:attrNameLst>
                                      </p:cBhvr>
                                      <p:tavLst>
                                        <p:tav tm="0" fmla="#ppt_w*sin(2.5*pi*$)">
                                          <p:val>
                                            <p:fltVal val="0"/>
                                          </p:val>
                                        </p:tav>
                                        <p:tav tm="100000">
                                          <p:val>
                                            <p:fltVal val="1"/>
                                          </p:val>
                                        </p:tav>
                                      </p:tavLst>
                                    </p:anim>
                                    <p:anim calcmode="lin" valueType="num">
                                      <p:cBhvr>
                                        <p:cTn id="72"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B293E6-DD0C-4C8E-F19C-30D3E3C34394}"/>
              </a:ext>
            </a:extLst>
          </p:cNvPr>
          <p:cNvSpPr txBox="1">
            <a:spLocks/>
          </p:cNvSpPr>
          <p:nvPr/>
        </p:nvSpPr>
        <p:spPr>
          <a:xfrm>
            <a:off x="73025" y="284163"/>
            <a:ext cx="9070975" cy="668337"/>
          </a:xfrm>
          <a:prstGeom prst="rect">
            <a:avLst/>
          </a:prstGeom>
        </p:spPr>
        <p:txBody>
          <a:bodyPr anchor="b">
            <a:normAutofit/>
          </a:bodyPr>
          <a:lstStyle/>
          <a:p>
            <a:pPr eaLnBrk="1" fontAlgn="auto" hangingPunct="1">
              <a:spcBef>
                <a:spcPts val="0"/>
              </a:spcBef>
              <a:spcAft>
                <a:spcPts val="0"/>
              </a:spcAft>
              <a:defRPr/>
            </a:pPr>
            <a:r>
              <a:rPr lang="en-US" sz="3600" b="1" dirty="0">
                <a:solidFill>
                  <a:schemeClr val="accent1">
                    <a:lumMod val="75000"/>
                  </a:schemeClr>
                </a:solidFill>
                <a:latin typeface="+mj-lt"/>
                <a:ea typeface="+mj-ea"/>
                <a:cs typeface="+mj-cs"/>
              </a:rPr>
              <a:t>Roles &amp; Responsibilities  </a:t>
            </a:r>
          </a:p>
        </p:txBody>
      </p:sp>
      <p:sp>
        <p:nvSpPr>
          <p:cNvPr id="32771" name="Content Placeholder 6">
            <a:extLst>
              <a:ext uri="{FF2B5EF4-FFF2-40B4-BE49-F238E27FC236}">
                <a16:creationId xmlns:a16="http://schemas.microsoft.com/office/drawing/2014/main" id="{95B5E8BC-FD72-4392-2A1D-952C4008E038}"/>
              </a:ext>
            </a:extLst>
          </p:cNvPr>
          <p:cNvSpPr>
            <a:spLocks noGrp="1"/>
          </p:cNvSpPr>
          <p:nvPr>
            <p:ph idx="1"/>
          </p:nvPr>
        </p:nvSpPr>
        <p:spPr>
          <a:xfrm>
            <a:off x="85725" y="952500"/>
            <a:ext cx="8420100" cy="1341438"/>
          </a:xfrm>
        </p:spPr>
        <p:txBody>
          <a:bodyPr/>
          <a:lstStyle/>
          <a:p>
            <a:pPr marL="0" indent="0">
              <a:buFont typeface="Arial" panose="020B0604020202020204" pitchFamily="34" charset="0"/>
              <a:buNone/>
            </a:pPr>
            <a:r>
              <a:rPr lang="en-US" altLang="en-US" sz="3000" dirty="0">
                <a:cs typeface="Arial" panose="020B0604020202020204" pitchFamily="34" charset="0"/>
              </a:rPr>
              <a:t>Where does the Risk Management Internal Control  (RMIC)* fit in with my roles/responsibilities as a Family and MWR Program Manager?</a:t>
            </a:r>
          </a:p>
        </p:txBody>
      </p:sp>
      <p:sp>
        <p:nvSpPr>
          <p:cNvPr id="2" name="TextBox 1">
            <a:extLst>
              <a:ext uri="{FF2B5EF4-FFF2-40B4-BE49-F238E27FC236}">
                <a16:creationId xmlns:a16="http://schemas.microsoft.com/office/drawing/2014/main" id="{E06E307A-451D-EA5F-F6E6-AFD29AAF18BD}"/>
              </a:ext>
            </a:extLst>
          </p:cNvPr>
          <p:cNvSpPr txBox="1">
            <a:spLocks noChangeArrowheads="1"/>
          </p:cNvSpPr>
          <p:nvPr/>
        </p:nvSpPr>
        <p:spPr bwMode="auto">
          <a:xfrm>
            <a:off x="241300" y="2293938"/>
            <a:ext cx="8734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orbel" panose="020B0503020204020204" pitchFamily="34" charset="0"/>
              </a:defRPr>
            </a:lvl1pPr>
            <a:lvl2pPr marL="2000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buFont typeface="Arial" panose="020B0604020202020204" pitchFamily="34" charset="0"/>
              <a:buChar char="•"/>
            </a:pPr>
            <a:r>
              <a:rPr lang="en-US" altLang="en-US" sz="3000" dirty="0">
                <a:cs typeface="Arial" panose="020B0604020202020204" pitchFamily="34" charset="0"/>
              </a:rPr>
              <a:t> Follow guidance provided by your local ICA</a:t>
            </a:r>
          </a:p>
          <a:p>
            <a:pPr>
              <a:buFont typeface="Arial" panose="020B0604020202020204" pitchFamily="34" charset="0"/>
              <a:buChar char="•"/>
            </a:pPr>
            <a:r>
              <a:rPr lang="en-US" altLang="en-US" sz="3000" dirty="0">
                <a:cs typeface="Arial" panose="020B0604020202020204" pitchFamily="34" charset="0"/>
              </a:rPr>
              <a:t> Complete training for your level within the RMIC</a:t>
            </a:r>
          </a:p>
          <a:p>
            <a:pPr lvl="1"/>
            <a:r>
              <a:rPr lang="en-US" altLang="en-US" sz="2800" dirty="0"/>
              <a:t>  	AUM (usually Director and Garrison Commander), </a:t>
            </a:r>
          </a:p>
          <a:p>
            <a:pPr lvl="1"/>
            <a:r>
              <a:rPr lang="en-US" altLang="en-US" sz="2800" dirty="0"/>
              <a:t>	ICA/Alt ICA (appointed by Director/GC), </a:t>
            </a:r>
          </a:p>
          <a:p>
            <a:pPr lvl="1"/>
            <a:r>
              <a:rPr lang="en-US" altLang="en-US" sz="2800" dirty="0"/>
              <a:t>	Evaluators (usually division chiefs), and </a:t>
            </a:r>
          </a:p>
          <a:p>
            <a:pPr lvl="1"/>
            <a:r>
              <a:rPr lang="en-US" altLang="en-US" sz="2800" dirty="0"/>
              <a:t>	Managers</a:t>
            </a:r>
          </a:p>
          <a:p>
            <a:pPr>
              <a:buFont typeface="Arial" panose="020B0604020202020204" pitchFamily="34" charset="0"/>
              <a:buChar char="•"/>
            </a:pPr>
            <a:r>
              <a:rPr lang="en-US" altLang="en-US" sz="3000" dirty="0"/>
              <a:t>  What else?</a:t>
            </a:r>
            <a:endParaRPr lang="en-US" altLang="en-US" dirty="0"/>
          </a:p>
        </p:txBody>
      </p:sp>
      <p:sp>
        <p:nvSpPr>
          <p:cNvPr id="3" name="Content Placeholder 6">
            <a:extLst>
              <a:ext uri="{FF2B5EF4-FFF2-40B4-BE49-F238E27FC236}">
                <a16:creationId xmlns:a16="http://schemas.microsoft.com/office/drawing/2014/main" id="{8DD5A1A4-0C9B-120A-774C-E4DAA530CB62}"/>
              </a:ext>
            </a:extLst>
          </p:cNvPr>
          <p:cNvSpPr txBox="1">
            <a:spLocks/>
          </p:cNvSpPr>
          <p:nvPr/>
        </p:nvSpPr>
        <p:spPr bwMode="auto">
          <a:xfrm>
            <a:off x="36512" y="6003924"/>
            <a:ext cx="91440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buFont typeface="Arial" panose="020B0604020202020204" pitchFamily="34" charset="0"/>
              <a:buNone/>
            </a:pPr>
            <a:r>
              <a:rPr lang="en-US" altLang="en-US" sz="2800">
                <a:cs typeface="Arial" panose="020B0604020202020204" pitchFamily="34" charset="0"/>
              </a:rPr>
              <a:t>*Formerly the Managers Internal Controls Program (MICP)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5A68EF-A741-C584-D519-2A6946B4606C}"/>
              </a:ext>
            </a:extLst>
          </p:cNvPr>
          <p:cNvSpPr>
            <a:spLocks noGrp="1"/>
          </p:cNvSpPr>
          <p:nvPr>
            <p:ph type="title"/>
          </p:nvPr>
        </p:nvSpPr>
        <p:spPr>
          <a:xfrm>
            <a:off x="0" y="528638"/>
            <a:ext cx="9144000" cy="666750"/>
          </a:xfrm>
        </p:spPr>
        <p:txBody>
          <a:bodyPr rtlCol="0">
            <a:normAutofit/>
          </a:bodyPr>
          <a:lstStyle/>
          <a:p>
            <a:pPr algn="ctr" eaLnBrk="1" fontAlgn="auto" hangingPunct="1">
              <a:spcAft>
                <a:spcPts val="0"/>
              </a:spcAft>
              <a:defRPr/>
            </a:pPr>
            <a:r>
              <a:rPr lang="en-US" sz="3600" dirty="0">
                <a:solidFill>
                  <a:schemeClr val="accent1">
                    <a:lumMod val="75000"/>
                  </a:schemeClr>
                </a:solidFill>
              </a:rPr>
              <a:t>Conducting An Analysis</a:t>
            </a:r>
          </a:p>
        </p:txBody>
      </p:sp>
      <p:sp>
        <p:nvSpPr>
          <p:cNvPr id="33795" name="Footer Placeholder 3">
            <a:extLst>
              <a:ext uri="{FF2B5EF4-FFF2-40B4-BE49-F238E27FC236}">
                <a16:creationId xmlns:a16="http://schemas.microsoft.com/office/drawing/2014/main" id="{DF709480-46C7-5723-46B4-0E683603345B}"/>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pic>
        <p:nvPicPr>
          <p:cNvPr id="33796" name="Picture 1">
            <a:extLst>
              <a:ext uri="{FF2B5EF4-FFF2-40B4-BE49-F238E27FC236}">
                <a16:creationId xmlns:a16="http://schemas.microsoft.com/office/drawing/2014/main" id="{366CC552-CD2E-7AD0-0F18-64BCAF6BDC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52600"/>
            <a:ext cx="648017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03B494-E3C9-AD4E-1D3C-031248CDBFCA}"/>
              </a:ext>
            </a:extLst>
          </p:cNvPr>
          <p:cNvSpPr>
            <a:spLocks noGrp="1"/>
          </p:cNvSpPr>
          <p:nvPr>
            <p:ph type="title"/>
          </p:nvPr>
        </p:nvSpPr>
        <p:spPr>
          <a:xfrm>
            <a:off x="276225" y="234950"/>
            <a:ext cx="8405813" cy="668338"/>
          </a:xfrm>
        </p:spPr>
        <p:txBody>
          <a:bodyPr rtlCol="0">
            <a:normAutofit/>
          </a:bodyPr>
          <a:lstStyle/>
          <a:p>
            <a:pPr eaLnBrk="1" fontAlgn="auto" hangingPunct="1">
              <a:spcAft>
                <a:spcPts val="0"/>
              </a:spcAft>
              <a:defRPr/>
            </a:pPr>
            <a:r>
              <a:rPr lang="en-US" sz="3600" dirty="0">
                <a:solidFill>
                  <a:schemeClr val="accent1">
                    <a:lumMod val="75000"/>
                  </a:schemeClr>
                </a:solidFill>
              </a:rPr>
              <a:t>Group Instructions</a:t>
            </a:r>
          </a:p>
        </p:txBody>
      </p:sp>
      <p:sp>
        <p:nvSpPr>
          <p:cNvPr id="7" name="Content Placeholder 6">
            <a:extLst>
              <a:ext uri="{FF2B5EF4-FFF2-40B4-BE49-F238E27FC236}">
                <a16:creationId xmlns:a16="http://schemas.microsoft.com/office/drawing/2014/main" id="{E3B71994-3043-4B35-A2E2-5FE110C29B92}"/>
              </a:ext>
            </a:extLst>
          </p:cNvPr>
          <p:cNvSpPr txBox="1">
            <a:spLocks noGrp="1"/>
          </p:cNvSpPr>
          <p:nvPr>
            <p:ph idx="1"/>
          </p:nvPr>
        </p:nvSpPr>
        <p:spPr>
          <a:xfrm>
            <a:off x="288925" y="903288"/>
            <a:ext cx="8566150" cy="3771900"/>
          </a:xfrm>
        </p:spPr>
        <p:txBody>
          <a:bodyPr rtlCol="0">
            <a:spAutoFit/>
          </a:bodyPr>
          <a:lstStyle/>
          <a:p>
            <a:pPr marL="0" indent="0" eaLnBrk="1" fontAlgn="auto" hangingPunct="1">
              <a:spcAft>
                <a:spcPts val="0"/>
              </a:spcAft>
              <a:buClr>
                <a:schemeClr val="accent2">
                  <a:lumMod val="75000"/>
                </a:schemeClr>
              </a:buClr>
              <a:buFont typeface="Arial" panose="020B0604020202020204" pitchFamily="34" charset="0"/>
              <a:buNone/>
              <a:defRPr/>
            </a:pPr>
            <a:endParaRPr lang="en-US" sz="1000" dirty="0">
              <a:ea typeface="Optima" charset="0"/>
              <a:cs typeface="Optima" charset="0"/>
              <a:sym typeface="Optima" charset="0"/>
            </a:endParaRPr>
          </a:p>
          <a:p>
            <a:pPr marL="210312" indent="-210312" eaLnBrk="1" fontAlgn="auto" hangingPunct="1">
              <a:spcAft>
                <a:spcPts val="0"/>
              </a:spcAft>
              <a:buClr>
                <a:schemeClr val="accent2">
                  <a:lumMod val="75000"/>
                </a:schemeClr>
              </a:buClr>
              <a:buFont typeface="Wingdings" pitchFamily="2" charset="2"/>
              <a:buChar char="Ø"/>
              <a:defRPr/>
            </a:pPr>
            <a:r>
              <a:rPr lang="en-US" sz="2000" dirty="0">
                <a:ea typeface="Optima" charset="0"/>
                <a:cs typeface="Optima" charset="0"/>
                <a:sym typeface="Optima" charset="0"/>
              </a:rPr>
              <a:t> </a:t>
            </a:r>
            <a:r>
              <a:rPr lang="en-US" sz="2000" b="1" dirty="0">
                <a:ea typeface="Optima" charset="0"/>
                <a:cs typeface="Optima" charset="0"/>
                <a:sym typeface="Optima" charset="0"/>
              </a:rPr>
              <a:t>Take a few minutes to read the scenario of Bob the Bowling Manager.</a:t>
            </a:r>
          </a:p>
          <a:p>
            <a:pPr marL="210312" indent="-210312" eaLnBrk="1" fontAlgn="auto" hangingPunct="1">
              <a:spcAft>
                <a:spcPts val="0"/>
              </a:spcAft>
              <a:buClr>
                <a:schemeClr val="accent2">
                  <a:lumMod val="75000"/>
                </a:schemeClr>
              </a:buClr>
              <a:buFont typeface="Wingdings" pitchFamily="2" charset="2"/>
              <a:buChar char="Ø"/>
              <a:defRPr/>
            </a:pPr>
            <a:r>
              <a:rPr lang="en-US" sz="2000" b="1" dirty="0">
                <a:ea typeface="Optima" charset="0"/>
                <a:cs typeface="Optima" charset="0"/>
                <a:sym typeface="Optima" charset="0"/>
              </a:rPr>
              <a:t>  Using the scenario, answer the questions:</a:t>
            </a:r>
          </a:p>
          <a:p>
            <a:pPr marL="692150" indent="-325438" eaLnBrk="1" fontAlgn="auto" hangingPunct="1">
              <a:spcAft>
                <a:spcPts val="0"/>
              </a:spcAft>
              <a:buClr>
                <a:schemeClr val="accent2">
                  <a:lumMod val="75000"/>
                </a:schemeClr>
              </a:buClr>
              <a:buFont typeface="Wingdings" panose="05000000000000000000" pitchFamily="2" charset="2"/>
              <a:buChar char="§"/>
              <a:defRPr/>
            </a:pPr>
            <a:r>
              <a:rPr lang="en-US" sz="1600" b="1" dirty="0">
                <a:solidFill>
                  <a:schemeClr val="tx1">
                    <a:lumMod val="75000"/>
                    <a:lumOff val="25000"/>
                  </a:schemeClr>
                </a:solidFill>
                <a:ea typeface="Optima" charset="0"/>
                <a:cs typeface="Optima" charset="0"/>
                <a:sym typeface="Optima" charset="0"/>
              </a:rPr>
              <a:t>What is your impression of the Bowling Center program in this scenario?</a:t>
            </a:r>
          </a:p>
          <a:p>
            <a:pPr marL="692150" indent="-325438" eaLnBrk="1" fontAlgn="auto" hangingPunct="1">
              <a:spcAft>
                <a:spcPts val="0"/>
              </a:spcAft>
              <a:buClr>
                <a:schemeClr val="accent2">
                  <a:lumMod val="75000"/>
                </a:schemeClr>
              </a:buClr>
              <a:buFont typeface="Wingdings" panose="05000000000000000000" pitchFamily="2" charset="2"/>
              <a:buChar char="§"/>
              <a:defRPr/>
            </a:pPr>
            <a:r>
              <a:rPr lang="en-US" sz="1600" b="1" dirty="0">
                <a:solidFill>
                  <a:schemeClr val="tx1">
                    <a:lumMod val="75000"/>
                    <a:lumOff val="25000"/>
                  </a:schemeClr>
                </a:solidFill>
                <a:ea typeface="Optima" charset="0"/>
                <a:cs typeface="Optima" charset="0"/>
                <a:sym typeface="Optima" charset="0"/>
              </a:rPr>
              <a:t>Is there anything you would change within the Bowling Center program?</a:t>
            </a:r>
          </a:p>
          <a:p>
            <a:pPr marL="692150" indent="-325438" eaLnBrk="1" fontAlgn="auto" hangingPunct="1">
              <a:spcAft>
                <a:spcPts val="0"/>
              </a:spcAft>
              <a:buClr>
                <a:schemeClr val="accent2">
                  <a:lumMod val="75000"/>
                </a:schemeClr>
              </a:buClr>
              <a:buFont typeface="Wingdings" panose="05000000000000000000" pitchFamily="2" charset="2"/>
              <a:buChar char="§"/>
              <a:defRPr/>
            </a:pPr>
            <a:r>
              <a:rPr lang="en-US" sz="1600" b="1" dirty="0">
                <a:solidFill>
                  <a:schemeClr val="tx1">
                    <a:lumMod val="75000"/>
                    <a:lumOff val="25000"/>
                  </a:schemeClr>
                </a:solidFill>
                <a:ea typeface="Optima" charset="0"/>
                <a:cs typeface="Optima" charset="0"/>
                <a:sym typeface="Optima" charset="0"/>
              </a:rPr>
              <a:t>Who should Bob have contacted? </a:t>
            </a:r>
          </a:p>
          <a:p>
            <a:pPr marL="692150" indent="-325438" eaLnBrk="1" fontAlgn="auto" hangingPunct="1">
              <a:spcAft>
                <a:spcPts val="0"/>
              </a:spcAft>
              <a:buClr>
                <a:schemeClr val="accent2">
                  <a:lumMod val="75000"/>
                </a:schemeClr>
              </a:buClr>
              <a:buFont typeface="Wingdings" panose="05000000000000000000" pitchFamily="2" charset="2"/>
              <a:buChar char="§"/>
              <a:defRPr/>
            </a:pPr>
            <a:r>
              <a:rPr lang="en-US" sz="1600" b="1" dirty="0">
                <a:solidFill>
                  <a:schemeClr val="tx1">
                    <a:lumMod val="75000"/>
                    <a:lumOff val="25000"/>
                  </a:schemeClr>
                </a:solidFill>
                <a:ea typeface="Optima" charset="0"/>
                <a:cs typeface="Optima" charset="0"/>
                <a:sym typeface="Optima" charset="0"/>
              </a:rPr>
              <a:t>Identify possible areas for fraud, waste, and abuse.</a:t>
            </a:r>
          </a:p>
          <a:p>
            <a:pPr marL="210312" indent="-210312" eaLnBrk="1" fontAlgn="auto" hangingPunct="1">
              <a:spcAft>
                <a:spcPts val="0"/>
              </a:spcAft>
              <a:buClr>
                <a:schemeClr val="accent2">
                  <a:lumMod val="75000"/>
                </a:schemeClr>
              </a:buClr>
              <a:buFont typeface="Wingdings" pitchFamily="2" charset="2"/>
              <a:buChar char="Ø"/>
              <a:defRPr/>
            </a:pPr>
            <a:r>
              <a:rPr lang="en-US" sz="2000" b="1" dirty="0">
                <a:ea typeface="Optima" charset="0"/>
                <a:cs typeface="Optima" charset="0"/>
                <a:sym typeface="Optima" charset="0"/>
              </a:rPr>
              <a:t>  Choose someone to scribe on the chart paper.</a:t>
            </a:r>
          </a:p>
          <a:p>
            <a:pPr marL="210312" indent="-210312" eaLnBrk="1" fontAlgn="auto" hangingPunct="1">
              <a:spcAft>
                <a:spcPts val="0"/>
              </a:spcAft>
              <a:buClr>
                <a:schemeClr val="accent2">
                  <a:lumMod val="75000"/>
                </a:schemeClr>
              </a:buClr>
              <a:buFont typeface="Wingdings" pitchFamily="2" charset="2"/>
              <a:buChar char="Ø"/>
              <a:defRPr/>
            </a:pPr>
            <a:r>
              <a:rPr lang="en-US" sz="2000" b="1" dirty="0">
                <a:ea typeface="Optima" charset="0"/>
                <a:cs typeface="Optima" charset="0"/>
                <a:sym typeface="Optima" charset="0"/>
              </a:rPr>
              <a:t>  Choose someone to </a:t>
            </a:r>
            <a:r>
              <a:rPr lang="en-US" sz="2000" b="1" dirty="0" err="1">
                <a:ea typeface="Optima" charset="0"/>
                <a:cs typeface="Optima" charset="0"/>
                <a:sym typeface="Optima" charset="0"/>
              </a:rPr>
              <a:t>outbrief</a:t>
            </a:r>
            <a:r>
              <a:rPr lang="en-US" sz="2000" b="1" dirty="0">
                <a:ea typeface="Optima" charset="0"/>
                <a:cs typeface="Optima" charset="0"/>
                <a:sym typeface="Optima" charset="0"/>
              </a:rPr>
              <a:t> to the large group.</a:t>
            </a:r>
          </a:p>
          <a:p>
            <a:pPr marL="210312" indent="-210312" eaLnBrk="1" fontAlgn="auto" hangingPunct="1">
              <a:spcAft>
                <a:spcPts val="0"/>
              </a:spcAft>
              <a:buClr>
                <a:schemeClr val="accent2">
                  <a:lumMod val="75000"/>
                </a:schemeClr>
              </a:buClr>
              <a:buFont typeface="Wingdings" pitchFamily="2" charset="2"/>
              <a:buChar char="Ø"/>
              <a:defRPr/>
            </a:pPr>
            <a:r>
              <a:rPr lang="en-US" sz="2000" b="1" dirty="0">
                <a:sym typeface="Optima" charset="0"/>
              </a:rPr>
              <a:t>  You have 10 minutes to complete this exercise.</a:t>
            </a:r>
            <a:endParaRPr lang="en-US" sz="2000" b="1" dirty="0"/>
          </a:p>
        </p:txBody>
      </p:sp>
      <p:sp>
        <p:nvSpPr>
          <p:cNvPr id="34820" name="Footer Placeholder 3">
            <a:extLst>
              <a:ext uri="{FF2B5EF4-FFF2-40B4-BE49-F238E27FC236}">
                <a16:creationId xmlns:a16="http://schemas.microsoft.com/office/drawing/2014/main" id="{37618053-287C-B541-0285-1FEDA1F2AB6B}"/>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1DF2-998A-F8BC-C3B7-527386E78FF5}"/>
              </a:ext>
            </a:extLst>
          </p:cNvPr>
          <p:cNvSpPr>
            <a:spLocks noGrp="1"/>
          </p:cNvSpPr>
          <p:nvPr>
            <p:ph type="title"/>
          </p:nvPr>
        </p:nvSpPr>
        <p:spPr>
          <a:xfrm>
            <a:off x="296863" y="528638"/>
            <a:ext cx="8405812" cy="666750"/>
          </a:xfrm>
        </p:spPr>
        <p:txBody>
          <a:bodyPr rtlCol="0">
            <a:normAutofit/>
          </a:bodyPr>
          <a:lstStyle/>
          <a:p>
            <a:pPr eaLnBrk="1" fontAlgn="auto" hangingPunct="1">
              <a:spcAft>
                <a:spcPts val="0"/>
              </a:spcAft>
              <a:defRPr/>
            </a:pPr>
            <a:r>
              <a:rPr lang="en-US" sz="3600" dirty="0">
                <a:solidFill>
                  <a:schemeClr val="accent1">
                    <a:lumMod val="75000"/>
                  </a:schemeClr>
                </a:solidFill>
              </a:rPr>
              <a:t>What Are Internal Controls?</a:t>
            </a:r>
          </a:p>
        </p:txBody>
      </p:sp>
      <p:sp>
        <p:nvSpPr>
          <p:cNvPr id="7" name="Content Placeholder 6">
            <a:extLst>
              <a:ext uri="{FF2B5EF4-FFF2-40B4-BE49-F238E27FC236}">
                <a16:creationId xmlns:a16="http://schemas.microsoft.com/office/drawing/2014/main" id="{5A2EB577-2357-F642-6A60-21CECEA57530}"/>
              </a:ext>
            </a:extLst>
          </p:cNvPr>
          <p:cNvSpPr txBox="1">
            <a:spLocks noGrp="1"/>
          </p:cNvSpPr>
          <p:nvPr>
            <p:ph idx="1"/>
          </p:nvPr>
        </p:nvSpPr>
        <p:spPr>
          <a:xfrm>
            <a:off x="342900" y="1622425"/>
            <a:ext cx="8566150" cy="3033713"/>
          </a:xfrm>
        </p:spPr>
        <p:txBody>
          <a:bodyPr rtlCol="0">
            <a:spAutoFit/>
          </a:bodyPr>
          <a:lstStyle/>
          <a:p>
            <a:pPr marL="210312" indent="-210312" eaLnBrk="1" fontAlgn="auto" hangingPunct="1">
              <a:spcAft>
                <a:spcPts val="0"/>
              </a:spcAft>
              <a:buClr>
                <a:schemeClr val="accent2">
                  <a:lumMod val="75000"/>
                </a:schemeClr>
              </a:buClr>
              <a:buFont typeface="Wingdings" pitchFamily="2" charset="2"/>
              <a:buChar char="Ø"/>
              <a:defRPr/>
            </a:pPr>
            <a:r>
              <a:rPr lang="en-US" sz="2400" dirty="0"/>
              <a:t>  A process affected by an organization’s people, designed to provide </a:t>
            </a:r>
            <a:r>
              <a:rPr lang="en-US" sz="2400" u="sng" dirty="0"/>
              <a:t>Reasonable Assurance</a:t>
            </a:r>
            <a:r>
              <a:rPr lang="en-US" sz="2400" dirty="0"/>
              <a:t> in reliability of financial reporting, compliance with laws and regulations, and effective and efficient operations.</a:t>
            </a:r>
          </a:p>
          <a:p>
            <a:pPr marL="210312" indent="-210312" eaLnBrk="1" fontAlgn="auto" hangingPunct="1">
              <a:spcAft>
                <a:spcPts val="0"/>
              </a:spcAft>
              <a:buClr>
                <a:schemeClr val="accent2">
                  <a:lumMod val="75000"/>
                </a:schemeClr>
              </a:buClr>
              <a:buFont typeface="Wingdings" pitchFamily="2" charset="2"/>
              <a:buChar char="Ø"/>
              <a:defRPr/>
            </a:pPr>
            <a:endParaRPr lang="en-US" sz="2400" dirty="0"/>
          </a:p>
          <a:p>
            <a:pPr marL="210312" indent="-210312" eaLnBrk="1" fontAlgn="auto" hangingPunct="1">
              <a:spcAft>
                <a:spcPts val="0"/>
              </a:spcAft>
              <a:buClr>
                <a:schemeClr val="accent2">
                  <a:lumMod val="75000"/>
                </a:schemeClr>
              </a:buClr>
              <a:buFont typeface="Wingdings" pitchFamily="2" charset="2"/>
              <a:buChar char="Ø"/>
              <a:defRPr/>
            </a:pPr>
            <a:r>
              <a:rPr lang="en-US" sz="2400" dirty="0"/>
              <a:t>  A control is </a:t>
            </a:r>
            <a:r>
              <a:rPr lang="en-US" sz="2400" u="sng" dirty="0"/>
              <a:t>any</a:t>
            </a:r>
            <a:r>
              <a:rPr lang="en-US" sz="2400" dirty="0"/>
              <a:t> technique, tool, device, check or balance in our everyday work - Designed to ensure what </a:t>
            </a:r>
            <a:r>
              <a:rPr lang="en-US" sz="2400" u="sng" dirty="0"/>
              <a:t>should</a:t>
            </a:r>
            <a:r>
              <a:rPr lang="en-US" sz="2400" dirty="0"/>
              <a:t> happen </a:t>
            </a:r>
            <a:r>
              <a:rPr lang="en-US" sz="2400" u="sng" dirty="0"/>
              <a:t>does</a:t>
            </a:r>
            <a:r>
              <a:rPr lang="en-US" sz="2400" dirty="0"/>
              <a:t> happen; what </a:t>
            </a:r>
            <a:r>
              <a:rPr lang="en-US" sz="2400" u="sng" dirty="0"/>
              <a:t>shouldn’t</a:t>
            </a:r>
            <a:r>
              <a:rPr lang="en-US" sz="2400" dirty="0"/>
              <a:t> happen, </a:t>
            </a:r>
            <a:r>
              <a:rPr lang="en-US" sz="2400" u="sng" dirty="0"/>
              <a:t>doesn’t</a:t>
            </a:r>
            <a:r>
              <a:rPr lang="en-US" sz="2400" dirty="0"/>
              <a:t> happen.</a:t>
            </a:r>
          </a:p>
        </p:txBody>
      </p:sp>
      <p:sp>
        <p:nvSpPr>
          <p:cNvPr id="6" name="Rectangle 5">
            <a:extLst>
              <a:ext uri="{FF2B5EF4-FFF2-40B4-BE49-F238E27FC236}">
                <a16:creationId xmlns:a16="http://schemas.microsoft.com/office/drawing/2014/main" id="{23B94B5D-2233-45AE-A64F-3D4DA900B04C}"/>
              </a:ext>
            </a:extLst>
          </p:cNvPr>
          <p:cNvSpPr/>
          <p:nvPr/>
        </p:nvSpPr>
        <p:spPr>
          <a:xfrm>
            <a:off x="1155700" y="5151438"/>
            <a:ext cx="6321425" cy="1016000"/>
          </a:xfrm>
          <a:prstGeom prst="rect">
            <a:avLst/>
          </a:prstGeom>
        </p:spPr>
        <p:txBody>
          <a:bodyPr>
            <a:spAutoFit/>
          </a:bodyPr>
          <a:lstStyle/>
          <a:p>
            <a:pPr algn="ctr" eaLnBrk="1" fontAlgn="auto" hangingPunct="1">
              <a:spcBef>
                <a:spcPts val="0"/>
              </a:spcBef>
              <a:spcAft>
                <a:spcPts val="0"/>
              </a:spcAft>
              <a:defRPr/>
            </a:pPr>
            <a:r>
              <a:rPr lang="en-US" sz="2000" b="1" i="1" dirty="0">
                <a:solidFill>
                  <a:schemeClr val="accent2">
                    <a:lumMod val="75000"/>
                  </a:schemeClr>
                </a:solidFill>
                <a:latin typeface="+mn-lt"/>
              </a:rPr>
              <a:t>We have controls throughout our daily lives. We just don’t think about them.  Sometimes we institute them from hard lessons learned.</a:t>
            </a:r>
            <a:endParaRPr lang="en-US" sz="2000" dirty="0">
              <a:solidFill>
                <a:schemeClr val="accent2">
                  <a:lumMod val="75000"/>
                </a:schemeClr>
              </a:solidFill>
              <a:latin typeface="+mn-lt"/>
            </a:endParaRPr>
          </a:p>
        </p:txBody>
      </p:sp>
      <p:sp>
        <p:nvSpPr>
          <p:cNvPr id="35845" name="Footer Placeholder 3">
            <a:extLst>
              <a:ext uri="{FF2B5EF4-FFF2-40B4-BE49-F238E27FC236}">
                <a16:creationId xmlns:a16="http://schemas.microsoft.com/office/drawing/2014/main" id="{8B568397-5B9E-C1C5-118F-373F42E608D1}"/>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A3B5-2AF1-E3A4-5759-2CCF2AF2AE0A}"/>
              </a:ext>
            </a:extLst>
          </p:cNvPr>
          <p:cNvSpPr>
            <a:spLocks noGrp="1"/>
          </p:cNvSpPr>
          <p:nvPr>
            <p:ph type="title"/>
          </p:nvPr>
        </p:nvSpPr>
        <p:spPr>
          <a:xfrm>
            <a:off x="296863" y="404813"/>
            <a:ext cx="8405812" cy="668337"/>
          </a:xfrm>
        </p:spPr>
        <p:txBody>
          <a:bodyPr rtlCol="0">
            <a:normAutofit/>
          </a:bodyPr>
          <a:lstStyle/>
          <a:p>
            <a:pPr eaLnBrk="1" fontAlgn="auto" hangingPunct="1">
              <a:spcAft>
                <a:spcPts val="0"/>
              </a:spcAft>
              <a:defRPr/>
            </a:pPr>
            <a:r>
              <a:rPr lang="en-US" sz="3600" dirty="0">
                <a:solidFill>
                  <a:schemeClr val="accent1">
                    <a:lumMod val="75000"/>
                  </a:schemeClr>
                </a:solidFill>
              </a:rPr>
              <a:t>Why Are Internal Controls Important?</a:t>
            </a:r>
          </a:p>
        </p:txBody>
      </p:sp>
      <p:grpSp>
        <p:nvGrpSpPr>
          <p:cNvPr id="36867" name="Group 14">
            <a:extLst>
              <a:ext uri="{FF2B5EF4-FFF2-40B4-BE49-F238E27FC236}">
                <a16:creationId xmlns:a16="http://schemas.microsoft.com/office/drawing/2014/main" id="{CCBD511A-A566-674A-5E7F-7A6EC9AFD413}"/>
              </a:ext>
            </a:extLst>
          </p:cNvPr>
          <p:cNvGrpSpPr>
            <a:grpSpLocks/>
          </p:cNvGrpSpPr>
          <p:nvPr/>
        </p:nvGrpSpPr>
        <p:grpSpPr bwMode="auto">
          <a:xfrm>
            <a:off x="5254625" y="1517650"/>
            <a:ext cx="3641725" cy="4806950"/>
            <a:chOff x="6626542" y="1517715"/>
            <a:chExt cx="4856540" cy="4807672"/>
          </a:xfrm>
        </p:grpSpPr>
        <p:pic>
          <p:nvPicPr>
            <p:cNvPr id="36872" name="Picture 7" descr="C:\Users\teri.bailey\Pictures\checklist.jpg">
              <a:extLst>
                <a:ext uri="{FF2B5EF4-FFF2-40B4-BE49-F238E27FC236}">
                  <a16:creationId xmlns:a16="http://schemas.microsoft.com/office/drawing/2014/main" id="{6F976773-3691-4915-5661-581BB310D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057" y="3091263"/>
              <a:ext cx="2414783" cy="1744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73" name="Picture 2" descr="C:\Users\teri.bailey\Pictures\inspectors.jpg">
              <a:extLst>
                <a:ext uri="{FF2B5EF4-FFF2-40B4-BE49-F238E27FC236}">
                  <a16:creationId xmlns:a16="http://schemas.microsoft.com/office/drawing/2014/main" id="{CD060745-49B1-8FEC-1E66-A9845FDE2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965" y="1517715"/>
              <a:ext cx="2421117" cy="16129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74" name="Picture 6" descr="C:\Users\teri.bailey\Pictures\inventory.jpg">
              <a:extLst>
                <a:ext uri="{FF2B5EF4-FFF2-40B4-BE49-F238E27FC236}">
                  <a16:creationId xmlns:a16="http://schemas.microsoft.com/office/drawing/2014/main" id="{870A5CFE-8624-5D1D-4AA6-00F98586A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586" y="4732257"/>
              <a:ext cx="2413253" cy="15931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75" name="Picture 5" descr="C:\Users\teri.bailey\Pictures\doing inventory.jpg">
              <a:extLst>
                <a:ext uri="{FF2B5EF4-FFF2-40B4-BE49-F238E27FC236}">
                  <a16:creationId xmlns:a16="http://schemas.microsoft.com/office/drawing/2014/main" id="{EDE21DED-0378-495D-FC12-B9A17DA5D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542" y="2558587"/>
              <a:ext cx="2413755" cy="160806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36868" name="Picture 9" descr="http://www.test-space.co.uk/V/kh/Images/Recycle_Logo_copy.gif">
            <a:extLst>
              <a:ext uri="{FF2B5EF4-FFF2-40B4-BE49-F238E27FC236}">
                <a16:creationId xmlns:a16="http://schemas.microsoft.com/office/drawing/2014/main" id="{AA963440-1EEB-EC3C-02F9-DA0DA9921A3D}"/>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4810125" y="4129088"/>
            <a:ext cx="2260600" cy="2205037"/>
          </a:xfrm>
          <a:extLst>
            <a:ext uri="{91240B29-F687-4F45-9708-019B960494DF}">
              <a14:hiddenLine xmlns:a14="http://schemas.microsoft.com/office/drawing/2010/main" w="12700">
                <a:solidFill>
                  <a:srgbClr val="000000"/>
                </a:solidFill>
                <a:miter lim="800000"/>
                <a:headEnd/>
                <a:tailEnd/>
              </a14:hiddenLine>
            </a:ext>
          </a:extLst>
        </p:spPr>
      </p:pic>
      <p:sp>
        <p:nvSpPr>
          <p:cNvPr id="36869" name="Rectangle 11">
            <a:extLst>
              <a:ext uri="{FF2B5EF4-FFF2-40B4-BE49-F238E27FC236}">
                <a16:creationId xmlns:a16="http://schemas.microsoft.com/office/drawing/2014/main" id="{F7D5C8C6-4CD3-36CF-21A0-CF51B8E39F94}"/>
              </a:ext>
            </a:extLst>
          </p:cNvPr>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p>
        </p:txBody>
      </p:sp>
      <p:sp>
        <p:nvSpPr>
          <p:cNvPr id="18" name="TextBox 17">
            <a:extLst>
              <a:ext uri="{FF2B5EF4-FFF2-40B4-BE49-F238E27FC236}">
                <a16:creationId xmlns:a16="http://schemas.microsoft.com/office/drawing/2014/main" id="{0917314F-E3B5-C8A7-6893-F0BC8E4C3833}"/>
              </a:ext>
            </a:extLst>
          </p:cNvPr>
          <p:cNvSpPr txBox="1"/>
          <p:nvPr/>
        </p:nvSpPr>
        <p:spPr>
          <a:xfrm>
            <a:off x="179388" y="1800225"/>
            <a:ext cx="6777037" cy="3338513"/>
          </a:xfrm>
          <a:prstGeom prst="rect">
            <a:avLst/>
          </a:prstGeom>
          <a:noFill/>
        </p:spPr>
        <p:txBody>
          <a:bodyPr wrap="none">
            <a:spAutoFit/>
          </a:bodyPr>
          <a:lstStyle/>
          <a:p>
            <a:pPr eaLnBrk="1" fontAlgn="auto" hangingPunct="1">
              <a:spcBef>
                <a:spcPts val="0"/>
              </a:spcBef>
              <a:spcAft>
                <a:spcPts val="0"/>
              </a:spcAft>
              <a:buClr>
                <a:schemeClr val="accent2">
                  <a:lumMod val="75000"/>
                </a:schemeClr>
              </a:buClr>
              <a:buFont typeface="Wingdings" pitchFamily="2" charset="2"/>
              <a:buChar char="Ø"/>
              <a:defRPr/>
            </a:pPr>
            <a:r>
              <a:rPr lang="en-US" sz="2200" b="1" dirty="0">
                <a:latin typeface="+mn-lt"/>
              </a:rPr>
              <a:t>  Internal Controls are part of effective management.</a:t>
            </a:r>
          </a:p>
          <a:p>
            <a:pPr eaLnBrk="1" fontAlgn="auto" hangingPunct="1">
              <a:spcBef>
                <a:spcPts val="0"/>
              </a:spcBef>
              <a:spcAft>
                <a:spcPts val="0"/>
              </a:spcAft>
              <a:buClr>
                <a:schemeClr val="accent2">
                  <a:lumMod val="75000"/>
                </a:schemeClr>
              </a:buClr>
              <a:buFont typeface="Wingdings" pitchFamily="2" charset="2"/>
              <a:buChar char="Ø"/>
              <a:defRPr/>
            </a:pPr>
            <a:endParaRPr lang="en-US"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endParaRPr lang="en-US"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endParaRPr lang="en-US"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endParaRPr lang="en-US"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sz="2200" b="1" dirty="0">
                <a:latin typeface="+mn-lt"/>
              </a:rPr>
              <a:t>  Internal Controls ensure:</a:t>
            </a:r>
          </a:p>
          <a:p>
            <a:pPr eaLnBrk="1" fontAlgn="auto" hangingPunct="1">
              <a:spcBef>
                <a:spcPts val="0"/>
              </a:spcBef>
              <a:spcAft>
                <a:spcPts val="0"/>
              </a:spcAft>
              <a:buClr>
                <a:schemeClr val="accent2">
                  <a:lumMod val="75000"/>
                </a:schemeClr>
              </a:buClr>
              <a:defRPr/>
            </a:pPr>
            <a:r>
              <a:rPr lang="en-US" sz="1900" dirty="0">
                <a:latin typeface="+mn-lt"/>
              </a:rPr>
              <a:t>        -  Accurate and </a:t>
            </a:r>
            <a:r>
              <a:rPr lang="en-US" sz="1900" b="1" u="sng" dirty="0">
                <a:latin typeface="+mn-lt"/>
              </a:rPr>
              <a:t>Reliable</a:t>
            </a:r>
            <a:r>
              <a:rPr lang="en-US" sz="1900" dirty="0">
                <a:latin typeface="+mn-lt"/>
              </a:rPr>
              <a:t> Information</a:t>
            </a:r>
          </a:p>
          <a:p>
            <a:pPr eaLnBrk="1" fontAlgn="auto" hangingPunct="1">
              <a:spcBef>
                <a:spcPts val="0"/>
              </a:spcBef>
              <a:spcAft>
                <a:spcPts val="0"/>
              </a:spcAft>
              <a:buClr>
                <a:schemeClr val="accent2">
                  <a:lumMod val="75000"/>
                </a:schemeClr>
              </a:buClr>
              <a:defRPr/>
            </a:pPr>
            <a:r>
              <a:rPr lang="en-US" sz="1900" dirty="0">
                <a:latin typeface="+mn-lt"/>
              </a:rPr>
              <a:t>        -  </a:t>
            </a:r>
            <a:r>
              <a:rPr lang="en-US" sz="1900" b="1" u="sng" dirty="0">
                <a:latin typeface="+mn-lt"/>
              </a:rPr>
              <a:t>Compliance</a:t>
            </a:r>
            <a:r>
              <a:rPr lang="en-US" sz="1900" dirty="0">
                <a:latin typeface="+mn-lt"/>
              </a:rPr>
              <a:t> with Laws &amp; Policies</a:t>
            </a:r>
          </a:p>
          <a:p>
            <a:pPr eaLnBrk="1" fontAlgn="auto" hangingPunct="1">
              <a:spcBef>
                <a:spcPts val="0"/>
              </a:spcBef>
              <a:spcAft>
                <a:spcPts val="0"/>
              </a:spcAft>
              <a:buClr>
                <a:schemeClr val="accent2">
                  <a:lumMod val="75000"/>
                </a:schemeClr>
              </a:buClr>
              <a:defRPr/>
            </a:pPr>
            <a:r>
              <a:rPr lang="en-US" sz="1900" dirty="0">
                <a:latin typeface="+mn-lt"/>
              </a:rPr>
              <a:t>        -  </a:t>
            </a:r>
            <a:r>
              <a:rPr lang="en-US" sz="1900" b="1" u="sng" dirty="0">
                <a:latin typeface="+mn-lt"/>
              </a:rPr>
              <a:t>Safeguarding</a:t>
            </a:r>
            <a:r>
              <a:rPr lang="en-US" sz="1900" dirty="0">
                <a:latin typeface="+mn-lt"/>
              </a:rPr>
              <a:t> of Resources</a:t>
            </a:r>
          </a:p>
          <a:p>
            <a:pPr eaLnBrk="1" fontAlgn="auto" hangingPunct="1">
              <a:spcBef>
                <a:spcPts val="0"/>
              </a:spcBef>
              <a:spcAft>
                <a:spcPts val="0"/>
              </a:spcAft>
              <a:buClr>
                <a:schemeClr val="accent2">
                  <a:lumMod val="75000"/>
                </a:schemeClr>
              </a:buClr>
              <a:defRPr/>
            </a:pPr>
            <a:r>
              <a:rPr lang="en-US" sz="1900" dirty="0">
                <a:latin typeface="+mn-lt"/>
              </a:rPr>
              <a:t>        -  Economical &amp; </a:t>
            </a:r>
            <a:r>
              <a:rPr lang="en-US" sz="1900" b="1" u="sng" dirty="0">
                <a:latin typeface="+mn-lt"/>
              </a:rPr>
              <a:t>Efficient Use</a:t>
            </a:r>
            <a:r>
              <a:rPr lang="en-US" sz="1900" b="1" dirty="0">
                <a:latin typeface="+mn-lt"/>
              </a:rPr>
              <a:t> </a:t>
            </a:r>
            <a:r>
              <a:rPr lang="en-US" sz="1900" dirty="0">
                <a:latin typeface="+mn-lt"/>
              </a:rPr>
              <a:t>of Resources</a:t>
            </a:r>
          </a:p>
          <a:p>
            <a:pPr eaLnBrk="1" fontAlgn="auto" hangingPunct="1">
              <a:spcBef>
                <a:spcPts val="0"/>
              </a:spcBef>
              <a:spcAft>
                <a:spcPts val="0"/>
              </a:spcAft>
              <a:buClr>
                <a:schemeClr val="accent2">
                  <a:lumMod val="75000"/>
                </a:schemeClr>
              </a:buClr>
              <a:defRPr/>
            </a:pPr>
            <a:r>
              <a:rPr lang="en-US" sz="1900" dirty="0">
                <a:latin typeface="+mn-lt"/>
              </a:rPr>
              <a:t>        -  </a:t>
            </a:r>
            <a:r>
              <a:rPr lang="en-US" sz="1900" b="1" u="sng" dirty="0">
                <a:latin typeface="+mn-lt"/>
              </a:rPr>
              <a:t>Safety</a:t>
            </a:r>
            <a:r>
              <a:rPr lang="en-US" sz="1900" b="1" dirty="0">
                <a:latin typeface="+mn-lt"/>
              </a:rPr>
              <a:t> </a:t>
            </a:r>
            <a:r>
              <a:rPr lang="en-US" sz="1900" dirty="0">
                <a:latin typeface="+mn-lt"/>
              </a:rPr>
              <a:t>of Operations</a:t>
            </a:r>
          </a:p>
        </p:txBody>
      </p:sp>
      <p:sp>
        <p:nvSpPr>
          <p:cNvPr id="36871" name="Footer Placeholder 3">
            <a:extLst>
              <a:ext uri="{FF2B5EF4-FFF2-40B4-BE49-F238E27FC236}">
                <a16:creationId xmlns:a16="http://schemas.microsoft.com/office/drawing/2014/main" id="{623623CE-7D2F-AD9B-3680-89FE88B402D7}"/>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2E40-1698-0854-6AC6-59AF73A28FAC}"/>
              </a:ext>
            </a:extLst>
          </p:cNvPr>
          <p:cNvSpPr>
            <a:spLocks noGrp="1"/>
          </p:cNvSpPr>
          <p:nvPr>
            <p:ph type="title"/>
          </p:nvPr>
        </p:nvSpPr>
        <p:spPr>
          <a:xfrm>
            <a:off x="276225" y="404813"/>
            <a:ext cx="8405813" cy="668337"/>
          </a:xfrm>
        </p:spPr>
        <p:txBody>
          <a:bodyPr rtlCol="0">
            <a:normAutofit/>
          </a:bodyPr>
          <a:lstStyle/>
          <a:p>
            <a:pPr eaLnBrk="1" fontAlgn="auto" hangingPunct="1">
              <a:spcAft>
                <a:spcPts val="0"/>
              </a:spcAft>
              <a:defRPr/>
            </a:pPr>
            <a:r>
              <a:rPr lang="en-US" sz="3600" dirty="0">
                <a:solidFill>
                  <a:schemeClr val="accent1">
                    <a:lumMod val="75000"/>
                  </a:schemeClr>
                </a:solidFill>
              </a:rPr>
              <a:t>Internal Control Objectives</a:t>
            </a:r>
          </a:p>
        </p:txBody>
      </p:sp>
      <p:sp>
        <p:nvSpPr>
          <p:cNvPr id="38915" name="Footer Placeholder 3">
            <a:extLst>
              <a:ext uri="{FF2B5EF4-FFF2-40B4-BE49-F238E27FC236}">
                <a16:creationId xmlns:a16="http://schemas.microsoft.com/office/drawing/2014/main" id="{F591351A-E924-3B26-D9E0-310C3876EA57}"/>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7" name="Content Placeholder 6">
            <a:extLst>
              <a:ext uri="{FF2B5EF4-FFF2-40B4-BE49-F238E27FC236}">
                <a16:creationId xmlns:a16="http://schemas.microsoft.com/office/drawing/2014/main" id="{C56132F8-E4FA-793B-474D-1BA35929D11D}"/>
              </a:ext>
            </a:extLst>
          </p:cNvPr>
          <p:cNvSpPr txBox="1">
            <a:spLocks noGrp="1"/>
          </p:cNvSpPr>
          <p:nvPr>
            <p:ph idx="1"/>
          </p:nvPr>
        </p:nvSpPr>
        <p:spPr>
          <a:xfrm>
            <a:off x="265113" y="1498600"/>
            <a:ext cx="8566150" cy="3478213"/>
          </a:xfrm>
        </p:spPr>
        <p:txBody>
          <a:bodyPr rtlCol="0">
            <a:spAutoFit/>
          </a:bodyPr>
          <a:lstStyle/>
          <a:p>
            <a:pPr marL="0" indent="0" eaLnBrk="1" fontAlgn="auto" hangingPunct="1">
              <a:lnSpc>
                <a:spcPct val="100000"/>
              </a:lnSpc>
              <a:spcBef>
                <a:spcPts val="0"/>
              </a:spcBef>
              <a:spcAft>
                <a:spcPts val="0"/>
              </a:spcAft>
              <a:buClr>
                <a:schemeClr val="accent2">
                  <a:lumMod val="75000"/>
                </a:schemeClr>
              </a:buClr>
              <a:buFont typeface="Wingdings" pitchFamily="2" charset="2"/>
              <a:buChar char="Ø"/>
              <a:defRPr/>
            </a:pPr>
            <a:r>
              <a:rPr lang="en-US" sz="2000" b="1" dirty="0"/>
              <a:t>  Reliability of financial reporting </a:t>
            </a:r>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r>
              <a:rPr lang="en-US" sz="2000" b="1" dirty="0"/>
              <a:t>      </a:t>
            </a:r>
            <a:r>
              <a:rPr lang="en-US" sz="2000" dirty="0"/>
              <a:t>-  </a:t>
            </a:r>
            <a:r>
              <a:rPr lang="en-US" sz="2000" b="1" u="sng" dirty="0"/>
              <a:t>A</a:t>
            </a:r>
            <a:r>
              <a:rPr lang="en-US" sz="2000" dirty="0"/>
              <a:t>ccountability</a:t>
            </a:r>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endParaRPr lang="en-US" sz="2000" dirty="0"/>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endParaRPr lang="en-US" sz="2000" dirty="0"/>
          </a:p>
          <a:p>
            <a:pPr marL="0" indent="0" eaLnBrk="1" fontAlgn="auto" hangingPunct="1">
              <a:lnSpc>
                <a:spcPct val="100000"/>
              </a:lnSpc>
              <a:spcBef>
                <a:spcPts val="0"/>
              </a:spcBef>
              <a:spcAft>
                <a:spcPts val="0"/>
              </a:spcAft>
              <a:buClr>
                <a:schemeClr val="accent2">
                  <a:lumMod val="75000"/>
                </a:schemeClr>
              </a:buClr>
              <a:buFont typeface="Wingdings" pitchFamily="2" charset="2"/>
              <a:buChar char="Ø"/>
              <a:defRPr/>
            </a:pPr>
            <a:r>
              <a:rPr lang="en-US" sz="2000" dirty="0"/>
              <a:t>  </a:t>
            </a:r>
            <a:r>
              <a:rPr lang="en-US" sz="2000" b="1" dirty="0"/>
              <a:t>Compliance with Laws and Regulations </a:t>
            </a:r>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r>
              <a:rPr lang="en-US" sz="2000" b="1" dirty="0"/>
              <a:t>      </a:t>
            </a:r>
            <a:r>
              <a:rPr lang="en-US" sz="2000" dirty="0"/>
              <a:t>-  </a:t>
            </a:r>
            <a:r>
              <a:rPr lang="en-US" sz="2000" b="1" u="sng" dirty="0"/>
              <a:t>C</a:t>
            </a:r>
            <a:r>
              <a:rPr lang="en-US" sz="2000" dirty="0"/>
              <a:t>ompliance</a:t>
            </a:r>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endParaRPr lang="en-US" sz="2000" dirty="0"/>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endParaRPr lang="en-US" sz="2000" dirty="0"/>
          </a:p>
          <a:p>
            <a:pPr marL="0" indent="0" eaLnBrk="1" fontAlgn="auto" hangingPunct="1">
              <a:lnSpc>
                <a:spcPct val="100000"/>
              </a:lnSpc>
              <a:spcBef>
                <a:spcPts val="0"/>
              </a:spcBef>
              <a:spcAft>
                <a:spcPts val="0"/>
              </a:spcAft>
              <a:buClr>
                <a:schemeClr val="accent2">
                  <a:lumMod val="75000"/>
                </a:schemeClr>
              </a:buClr>
              <a:buFont typeface="Wingdings" pitchFamily="2" charset="2"/>
              <a:buChar char="Ø"/>
              <a:defRPr/>
            </a:pPr>
            <a:r>
              <a:rPr lang="en-US" sz="2000" dirty="0"/>
              <a:t>  </a:t>
            </a:r>
            <a:r>
              <a:rPr lang="en-US" sz="2000" b="1" dirty="0"/>
              <a:t>Effectiveness/Efficiency </a:t>
            </a:r>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r>
              <a:rPr lang="en-US" sz="2000" b="1" dirty="0"/>
              <a:t>	of Operations  </a:t>
            </a:r>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r>
              <a:rPr lang="en-US" sz="2000" b="1" dirty="0"/>
              <a:t>    </a:t>
            </a:r>
            <a:r>
              <a:rPr lang="en-US" sz="2000" dirty="0"/>
              <a:t>  -  </a:t>
            </a:r>
            <a:r>
              <a:rPr lang="en-US" sz="2000" b="1" u="sng" dirty="0"/>
              <a:t>E</a:t>
            </a:r>
            <a:r>
              <a:rPr lang="en-US" sz="2000" dirty="0"/>
              <a:t>ffective/Efficient   </a:t>
            </a:r>
            <a:r>
              <a:rPr lang="en-US" sz="2000" b="1" dirty="0"/>
              <a:t> </a:t>
            </a:r>
            <a:endParaRPr lang="en-US" sz="2000" dirty="0"/>
          </a:p>
        </p:txBody>
      </p:sp>
      <p:pic>
        <p:nvPicPr>
          <p:cNvPr id="38917" name="Picture 3">
            <a:extLst>
              <a:ext uri="{FF2B5EF4-FFF2-40B4-BE49-F238E27FC236}">
                <a16:creationId xmlns:a16="http://schemas.microsoft.com/office/drawing/2014/main" id="{84295F97-F0AC-61BB-4488-FBA6097FBA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3517900"/>
            <a:ext cx="4084638"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2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2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 calcmode="lin" valueType="num">
                                      <p:cBhvr additive="base">
                                        <p:cTn id="19" dur="20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9A83-593A-76AC-927B-63582A98C9CC}"/>
              </a:ext>
            </a:extLst>
          </p:cNvPr>
          <p:cNvSpPr>
            <a:spLocks noGrp="1"/>
          </p:cNvSpPr>
          <p:nvPr>
            <p:ph type="title"/>
          </p:nvPr>
        </p:nvSpPr>
        <p:spPr>
          <a:xfrm>
            <a:off x="279400" y="279400"/>
            <a:ext cx="8405813" cy="666750"/>
          </a:xfrm>
        </p:spPr>
        <p:txBody>
          <a:bodyPr rtlCol="0">
            <a:normAutofit/>
          </a:bodyPr>
          <a:lstStyle/>
          <a:p>
            <a:pPr eaLnBrk="1" fontAlgn="auto" hangingPunct="1">
              <a:spcAft>
                <a:spcPts val="0"/>
              </a:spcAft>
              <a:defRPr/>
            </a:pPr>
            <a:r>
              <a:rPr lang="en-US" sz="3600" dirty="0">
                <a:solidFill>
                  <a:schemeClr val="accent1">
                    <a:lumMod val="75000"/>
                  </a:schemeClr>
                </a:solidFill>
              </a:rPr>
              <a:t>Policies and Procedures</a:t>
            </a:r>
          </a:p>
        </p:txBody>
      </p:sp>
      <p:sp>
        <p:nvSpPr>
          <p:cNvPr id="7" name="Content Placeholder 6">
            <a:extLst>
              <a:ext uri="{FF2B5EF4-FFF2-40B4-BE49-F238E27FC236}">
                <a16:creationId xmlns:a16="http://schemas.microsoft.com/office/drawing/2014/main" id="{E6F2832F-9258-0743-C71F-1E6E5828391C}"/>
              </a:ext>
            </a:extLst>
          </p:cNvPr>
          <p:cNvSpPr txBox="1">
            <a:spLocks noGrp="1"/>
          </p:cNvSpPr>
          <p:nvPr>
            <p:ph idx="1"/>
          </p:nvPr>
        </p:nvSpPr>
        <p:spPr>
          <a:xfrm>
            <a:off x="374650" y="1287463"/>
            <a:ext cx="8359775" cy="5548312"/>
          </a:xfrm>
        </p:spPr>
        <p:txBody>
          <a:bodyPr rtlCol="0">
            <a:spAutoFit/>
          </a:bodyPr>
          <a:lstStyle/>
          <a:p>
            <a:pPr marL="342900" indent="-342900" eaLnBrk="1" fontAlgn="auto" hangingPunct="1">
              <a:spcAft>
                <a:spcPts val="0"/>
              </a:spcAft>
              <a:buClr>
                <a:schemeClr val="accent2">
                  <a:lumMod val="50000"/>
                </a:schemeClr>
              </a:buClr>
              <a:buSzPct val="100000"/>
              <a:buFont typeface="Wingdings" pitchFamily="2" charset="2"/>
              <a:buChar char="Ø"/>
              <a:defRPr/>
            </a:pPr>
            <a:r>
              <a:rPr lang="en-US" b="1" dirty="0"/>
              <a:t>Attendance:</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Class time is </a:t>
            </a:r>
            <a:r>
              <a:rPr lang="en-US" b="1" dirty="0">
                <a:highlight>
                  <a:srgbClr val="FFFF00"/>
                </a:highlight>
              </a:rPr>
              <a:t>0900-1800</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You must attend all modules and may miss no more than 5% of class time to earn credit</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Failure to meet this requirement will result in an incomplete</a:t>
            </a:r>
          </a:p>
          <a:p>
            <a:pPr marL="0" indent="0" eaLnBrk="1" fontAlgn="auto" hangingPunct="1">
              <a:spcAft>
                <a:spcPts val="0"/>
              </a:spcAft>
              <a:buClr>
                <a:schemeClr val="accent2">
                  <a:lumMod val="50000"/>
                </a:schemeClr>
              </a:buClr>
              <a:buSzPct val="100000"/>
              <a:buFont typeface="Arial" panose="020B0604020202020204" pitchFamily="34" charset="0"/>
              <a:buNone/>
              <a:defRPr/>
            </a:pPr>
            <a:endParaRPr lang="en-US" sz="1000" dirty="0"/>
          </a:p>
          <a:p>
            <a:pPr marL="342900" indent="-342900" eaLnBrk="1" fontAlgn="auto" hangingPunct="1">
              <a:spcAft>
                <a:spcPts val="0"/>
              </a:spcAft>
              <a:buClr>
                <a:schemeClr val="accent2">
                  <a:lumMod val="50000"/>
                </a:schemeClr>
              </a:buClr>
              <a:buSzPct val="100000"/>
              <a:buFont typeface="Wingdings" pitchFamily="2" charset="2"/>
              <a:buChar char="Ø"/>
              <a:defRPr/>
            </a:pPr>
            <a:r>
              <a:rPr lang="en-US" b="1" dirty="0"/>
              <a:t>Breaks</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highlight>
                  <a:srgbClr val="FFFF00"/>
                </a:highlight>
              </a:rPr>
              <a:t>Lunch – 1 hour</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Breaks – 1 in the AM and 1 in the PM</a:t>
            </a:r>
          </a:p>
          <a:p>
            <a:pPr marL="0" indent="0" eaLnBrk="1" fontAlgn="auto" hangingPunct="1">
              <a:spcAft>
                <a:spcPts val="0"/>
              </a:spcAft>
              <a:buClr>
                <a:schemeClr val="accent2">
                  <a:lumMod val="50000"/>
                </a:schemeClr>
              </a:buClr>
              <a:buSzPct val="100000"/>
              <a:buFont typeface="Arial" panose="020B0604020202020204" pitchFamily="34" charset="0"/>
              <a:buNone/>
              <a:defRPr/>
            </a:pPr>
            <a:endParaRPr lang="en-US" sz="1000" dirty="0"/>
          </a:p>
          <a:p>
            <a:pPr marL="342900" indent="-342900" eaLnBrk="1" fontAlgn="auto" hangingPunct="1">
              <a:spcAft>
                <a:spcPts val="0"/>
              </a:spcAft>
              <a:buClr>
                <a:schemeClr val="accent2">
                  <a:lumMod val="50000"/>
                </a:schemeClr>
              </a:buClr>
              <a:buSzPct val="100000"/>
              <a:buFont typeface="Wingdings" pitchFamily="2" charset="2"/>
              <a:buChar char="Ø"/>
              <a:defRPr/>
            </a:pPr>
            <a:r>
              <a:rPr lang="en-US" b="1" dirty="0"/>
              <a:t>Classroom Expectations</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Be on time to class and returning from breaks.</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Actively participate in group discussions and exercises.</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Complete all assignments.</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Respect your fellow participants.</a:t>
            </a:r>
          </a:p>
          <a:p>
            <a:pPr marL="571500" lvl="1" indent="-342900" eaLnBrk="1" fontAlgn="auto" hangingPunct="1">
              <a:spcAft>
                <a:spcPts val="0"/>
              </a:spcAft>
              <a:buClr>
                <a:schemeClr val="accent2">
                  <a:lumMod val="50000"/>
                </a:schemeClr>
              </a:buClr>
              <a:buSzPct val="100000"/>
              <a:buFont typeface="Wingdings" pitchFamily="2" charset="2"/>
              <a:buChar char="Ø"/>
              <a:defRPr/>
            </a:pPr>
            <a:r>
              <a:rPr lang="en-US" b="1" dirty="0"/>
              <a:t>Place cell phones on silent or vibrate.</a:t>
            </a:r>
          </a:p>
          <a:p>
            <a:pPr marL="342900" indent="-342900" eaLnBrk="1" fontAlgn="auto" hangingPunct="1">
              <a:spcAft>
                <a:spcPts val="0"/>
              </a:spcAft>
              <a:buClr>
                <a:schemeClr val="accent2">
                  <a:lumMod val="50000"/>
                </a:schemeClr>
              </a:buClr>
              <a:buSzPct val="100000"/>
              <a:buFont typeface="Wingdings" pitchFamily="2" charset="2"/>
              <a:buChar char="Ø"/>
              <a:defRPr/>
            </a:pPr>
            <a:endParaRPr lang="en-US" b="1" dirty="0"/>
          </a:p>
        </p:txBody>
      </p:sp>
      <p:sp>
        <p:nvSpPr>
          <p:cNvPr id="21508" name="Footer Placeholder 3">
            <a:extLst>
              <a:ext uri="{FF2B5EF4-FFF2-40B4-BE49-F238E27FC236}">
                <a16:creationId xmlns:a16="http://schemas.microsoft.com/office/drawing/2014/main" id="{BFD2CE19-011E-CE7A-8755-3629CFDAA37C}"/>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C604-7FBC-A119-DB84-6DEE64E0A29B}"/>
              </a:ext>
            </a:extLst>
          </p:cNvPr>
          <p:cNvSpPr>
            <a:spLocks noGrp="1"/>
          </p:cNvSpPr>
          <p:nvPr>
            <p:ph type="title"/>
          </p:nvPr>
        </p:nvSpPr>
        <p:spPr>
          <a:xfrm>
            <a:off x="169863" y="238125"/>
            <a:ext cx="8974137" cy="666750"/>
          </a:xfrm>
        </p:spPr>
        <p:txBody>
          <a:bodyPr rtlCol="0">
            <a:normAutofit/>
          </a:bodyPr>
          <a:lstStyle/>
          <a:p>
            <a:pPr eaLnBrk="1" fontAlgn="auto" hangingPunct="1">
              <a:spcAft>
                <a:spcPts val="0"/>
              </a:spcAft>
              <a:defRPr/>
            </a:pPr>
            <a:r>
              <a:rPr lang="en-US" sz="3600" dirty="0">
                <a:solidFill>
                  <a:schemeClr val="accent1">
                    <a:lumMod val="75000"/>
                  </a:schemeClr>
                </a:solidFill>
              </a:rPr>
              <a:t>Reasonable Assurance</a:t>
            </a:r>
          </a:p>
        </p:txBody>
      </p:sp>
      <p:sp>
        <p:nvSpPr>
          <p:cNvPr id="7" name="Content Placeholder 6">
            <a:extLst>
              <a:ext uri="{FF2B5EF4-FFF2-40B4-BE49-F238E27FC236}">
                <a16:creationId xmlns:a16="http://schemas.microsoft.com/office/drawing/2014/main" id="{C4B5225F-80F3-6503-BE9F-DEC0D0441BC7}"/>
              </a:ext>
            </a:extLst>
          </p:cNvPr>
          <p:cNvSpPr txBox="1">
            <a:spLocks noGrp="1"/>
          </p:cNvSpPr>
          <p:nvPr>
            <p:ph idx="1"/>
          </p:nvPr>
        </p:nvSpPr>
        <p:spPr>
          <a:xfrm>
            <a:off x="244475" y="1195388"/>
            <a:ext cx="8639175" cy="5172075"/>
          </a:xfrm>
        </p:spPr>
        <p:txBody>
          <a:bodyPr rtlCol="0">
            <a:spAutoFit/>
          </a:bodyPr>
          <a:lstStyle/>
          <a:p>
            <a:pPr marL="0" indent="0" eaLnBrk="1" fontAlgn="auto" hangingPunct="1">
              <a:lnSpc>
                <a:spcPct val="100000"/>
              </a:lnSpc>
              <a:spcBef>
                <a:spcPts val="0"/>
              </a:spcBef>
              <a:spcAft>
                <a:spcPts val="0"/>
              </a:spcAft>
              <a:buClr>
                <a:schemeClr val="accent2">
                  <a:lumMod val="75000"/>
                </a:schemeClr>
              </a:buClr>
              <a:buSzPct val="100000"/>
              <a:buFont typeface="Wingdings" pitchFamily="2" charset="2"/>
              <a:buChar char="Ø"/>
              <a:defRPr/>
            </a:pPr>
            <a:r>
              <a:rPr lang="en-US" b="1" dirty="0"/>
              <a:t>  An acceptable degree of confidence in the general reliability of internal controls to deter or detect material failures in complying with the Federal Manager’s Financial Integrity Act  (FMFIA) objectives. </a:t>
            </a:r>
          </a:p>
          <a:p>
            <a:pPr marL="0" indent="0" eaLnBrk="1" fontAlgn="auto" hangingPunct="1">
              <a:lnSpc>
                <a:spcPct val="100000"/>
              </a:lnSpc>
              <a:spcBef>
                <a:spcPts val="0"/>
              </a:spcBef>
              <a:spcAft>
                <a:spcPts val="0"/>
              </a:spcAft>
              <a:buClr>
                <a:schemeClr val="accent2">
                  <a:lumMod val="75000"/>
                </a:schemeClr>
              </a:buClr>
              <a:buSzPct val="100000"/>
              <a:buFont typeface="Arial" panose="020B0604020202020204" pitchFamily="34" charset="0"/>
              <a:buNone/>
              <a:defRPr/>
            </a:pPr>
            <a:r>
              <a:rPr lang="en-US" b="1" dirty="0"/>
              <a:t>     </a:t>
            </a:r>
          </a:p>
          <a:p>
            <a:pPr marL="0" indent="0" eaLnBrk="1" fontAlgn="auto" hangingPunct="1">
              <a:lnSpc>
                <a:spcPct val="100000"/>
              </a:lnSpc>
              <a:spcBef>
                <a:spcPts val="0"/>
              </a:spcBef>
              <a:spcAft>
                <a:spcPts val="0"/>
              </a:spcAft>
              <a:buClr>
                <a:schemeClr val="accent2">
                  <a:lumMod val="75000"/>
                </a:schemeClr>
              </a:buClr>
              <a:buFont typeface="Arial" panose="020B0604020202020204" pitchFamily="34" charset="0"/>
              <a:buNone/>
              <a:defRPr/>
            </a:pPr>
            <a:endParaRPr lang="en-US" b="1" dirty="0"/>
          </a:p>
          <a:p>
            <a:pPr marL="0" indent="0" eaLnBrk="1" fontAlgn="auto" hangingPunct="1">
              <a:lnSpc>
                <a:spcPct val="100000"/>
              </a:lnSpc>
              <a:spcBef>
                <a:spcPts val="0"/>
              </a:spcBef>
              <a:spcAft>
                <a:spcPts val="0"/>
              </a:spcAft>
              <a:buClr>
                <a:schemeClr val="accent2">
                  <a:lumMod val="75000"/>
                </a:schemeClr>
              </a:buClr>
              <a:buFont typeface="Wingdings" pitchFamily="2" charset="2"/>
              <a:buChar char="Ø"/>
              <a:defRPr/>
            </a:pPr>
            <a:r>
              <a:rPr lang="en-US" b="1" dirty="0"/>
              <a:t>  The determination of reasonable assurance is a subjective management judgment based on “confidence that internal controls are adequate and operating as intended.”</a:t>
            </a:r>
          </a:p>
          <a:p>
            <a:pPr marL="457200" indent="0" eaLnBrk="1" fontAlgn="auto" hangingPunct="1">
              <a:lnSpc>
                <a:spcPct val="100000"/>
              </a:lnSpc>
              <a:spcBef>
                <a:spcPts val="0"/>
              </a:spcBef>
              <a:spcAft>
                <a:spcPts val="0"/>
              </a:spcAft>
              <a:buClr>
                <a:schemeClr val="accent2">
                  <a:lumMod val="75000"/>
                </a:schemeClr>
              </a:buClr>
              <a:buFont typeface="Wingdings" pitchFamily="2" charset="2"/>
              <a:buChar char="ü"/>
              <a:defRPr/>
            </a:pPr>
            <a:r>
              <a:rPr lang="en-US" dirty="0"/>
              <a:t>  Strive for “reasonable” assurance, not absolute assurance.</a:t>
            </a:r>
          </a:p>
          <a:p>
            <a:pPr marL="457200" indent="0" eaLnBrk="1" fontAlgn="auto" hangingPunct="1">
              <a:lnSpc>
                <a:spcPct val="100000"/>
              </a:lnSpc>
              <a:spcBef>
                <a:spcPts val="0"/>
              </a:spcBef>
              <a:spcAft>
                <a:spcPts val="0"/>
              </a:spcAft>
              <a:buClr>
                <a:schemeClr val="accent2">
                  <a:lumMod val="75000"/>
                </a:schemeClr>
              </a:buClr>
              <a:buFont typeface="Wingdings" pitchFamily="2" charset="2"/>
              <a:buChar char="ü"/>
              <a:defRPr/>
            </a:pPr>
            <a:r>
              <a:rPr lang="en-US" dirty="0"/>
              <a:t>  Adjust over time from lessons learned and in response to a changing environment.</a:t>
            </a:r>
          </a:p>
          <a:p>
            <a:pPr marL="0" lvl="1" indent="0" eaLnBrk="1" fontAlgn="auto" hangingPunct="1">
              <a:lnSpc>
                <a:spcPct val="100000"/>
              </a:lnSpc>
              <a:spcBef>
                <a:spcPts val="0"/>
              </a:spcBef>
              <a:spcAft>
                <a:spcPts val="0"/>
              </a:spcAft>
              <a:buClr>
                <a:schemeClr val="accent2">
                  <a:lumMod val="75000"/>
                </a:schemeClr>
              </a:buClr>
              <a:buFont typeface="Wingdings" pitchFamily="2" charset="2"/>
              <a:buChar char="ü"/>
              <a:defRPr/>
            </a:pPr>
            <a:endParaRPr lang="en-US" sz="2200" b="1" dirty="0"/>
          </a:p>
          <a:p>
            <a:pPr marL="0" lvl="1" indent="0" eaLnBrk="1" fontAlgn="auto" hangingPunct="1">
              <a:lnSpc>
                <a:spcPct val="100000"/>
              </a:lnSpc>
              <a:spcBef>
                <a:spcPts val="0"/>
              </a:spcBef>
              <a:spcAft>
                <a:spcPts val="0"/>
              </a:spcAft>
              <a:buClr>
                <a:schemeClr val="accent2">
                  <a:lumMod val="75000"/>
                </a:schemeClr>
              </a:buClr>
              <a:buFont typeface="Wingdings" pitchFamily="2" charset="2"/>
              <a:buChar char="ü"/>
              <a:defRPr/>
            </a:pPr>
            <a:endParaRPr lang="en-US" sz="2200" b="1" dirty="0"/>
          </a:p>
          <a:p>
            <a:pPr marL="0" lvl="1" indent="0" eaLnBrk="1" fontAlgn="auto" hangingPunct="1">
              <a:lnSpc>
                <a:spcPct val="100000"/>
              </a:lnSpc>
              <a:spcBef>
                <a:spcPts val="0"/>
              </a:spcBef>
              <a:spcAft>
                <a:spcPts val="0"/>
              </a:spcAft>
              <a:buClr>
                <a:schemeClr val="accent2">
                  <a:lumMod val="75000"/>
                </a:schemeClr>
              </a:buClr>
              <a:buFont typeface="Wingdings" pitchFamily="2" charset="2"/>
              <a:buChar char="Ø"/>
              <a:defRPr/>
            </a:pPr>
            <a:r>
              <a:rPr lang="en-US" sz="2200" b="1" dirty="0"/>
              <a:t>  Recognizes acceptable levels of risk exists that cannot be avoided because the cost of absolute control exceeds the benefits derived.</a:t>
            </a:r>
          </a:p>
        </p:txBody>
      </p:sp>
      <p:sp>
        <p:nvSpPr>
          <p:cNvPr id="39940" name="Footer Placeholder 3">
            <a:extLst>
              <a:ext uri="{FF2B5EF4-FFF2-40B4-BE49-F238E27FC236}">
                <a16:creationId xmlns:a16="http://schemas.microsoft.com/office/drawing/2014/main" id="{70024A4D-1F31-DAD0-FB27-7A9FF2E9EF3A}"/>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769C-5779-E486-9DED-415B55E12819}"/>
              </a:ext>
            </a:extLst>
          </p:cNvPr>
          <p:cNvSpPr>
            <a:spLocks noGrp="1"/>
          </p:cNvSpPr>
          <p:nvPr>
            <p:ph type="title"/>
          </p:nvPr>
        </p:nvSpPr>
        <p:spPr>
          <a:xfrm>
            <a:off x="374650" y="309563"/>
            <a:ext cx="8483600" cy="666750"/>
          </a:xfrm>
        </p:spPr>
        <p:txBody>
          <a:bodyPr rtlCol="0">
            <a:normAutofit/>
          </a:bodyPr>
          <a:lstStyle/>
          <a:p>
            <a:pPr eaLnBrk="1" fontAlgn="auto" hangingPunct="1">
              <a:spcAft>
                <a:spcPts val="0"/>
              </a:spcAft>
              <a:defRPr/>
            </a:pPr>
            <a:r>
              <a:rPr lang="en-US" sz="3600" dirty="0">
                <a:solidFill>
                  <a:schemeClr val="accent1">
                    <a:lumMod val="75000"/>
                  </a:schemeClr>
                </a:solidFill>
              </a:rPr>
              <a:t>Reasonable Assurance</a:t>
            </a:r>
          </a:p>
        </p:txBody>
      </p:sp>
      <p:sp>
        <p:nvSpPr>
          <p:cNvPr id="7" name="Content Placeholder 6">
            <a:extLst>
              <a:ext uri="{FF2B5EF4-FFF2-40B4-BE49-F238E27FC236}">
                <a16:creationId xmlns:a16="http://schemas.microsoft.com/office/drawing/2014/main" id="{4FF6D00C-F7A5-D4A8-91DF-882ADD19990D}"/>
              </a:ext>
            </a:extLst>
          </p:cNvPr>
          <p:cNvSpPr txBox="1">
            <a:spLocks noGrp="1"/>
          </p:cNvSpPr>
          <p:nvPr>
            <p:ph idx="1"/>
          </p:nvPr>
        </p:nvSpPr>
        <p:spPr>
          <a:xfrm>
            <a:off x="358775" y="1579563"/>
            <a:ext cx="4435475" cy="5324475"/>
          </a:xfrm>
        </p:spPr>
        <p:txBody>
          <a:bodyPr rtlCol="0">
            <a:spAutoFit/>
          </a:bodyPr>
          <a:lstStyle/>
          <a:p>
            <a:pPr marL="0" indent="0" eaLnBrk="1" fontAlgn="auto" hangingPunct="1">
              <a:lnSpc>
                <a:spcPct val="100000"/>
              </a:lnSpc>
              <a:spcBef>
                <a:spcPts val="0"/>
              </a:spcBef>
              <a:spcAft>
                <a:spcPts val="0"/>
              </a:spcAft>
              <a:buClr>
                <a:schemeClr val="accent2">
                  <a:lumMod val="75000"/>
                </a:schemeClr>
              </a:buClr>
              <a:buSzPct val="100000"/>
              <a:buFont typeface="Wingdings" pitchFamily="2" charset="2"/>
              <a:buChar char="Ø"/>
              <a:defRPr/>
            </a:pPr>
            <a:r>
              <a:rPr lang="en-US" sz="2400" b="1" dirty="0"/>
              <a:t>  The “Goldilocks” Principle  </a:t>
            </a:r>
          </a:p>
          <a:p>
            <a:pPr marL="0" indent="0" eaLnBrk="1" fontAlgn="auto" hangingPunct="1">
              <a:lnSpc>
                <a:spcPct val="100000"/>
              </a:lnSpc>
              <a:spcBef>
                <a:spcPts val="0"/>
              </a:spcBef>
              <a:spcAft>
                <a:spcPts val="0"/>
              </a:spcAft>
              <a:buClr>
                <a:schemeClr val="accent2">
                  <a:lumMod val="75000"/>
                </a:schemeClr>
              </a:buClr>
              <a:buSzPct val="100000"/>
              <a:buFont typeface="Wingdings" pitchFamily="2" charset="2"/>
              <a:buChar char="Ø"/>
              <a:defRPr/>
            </a:pPr>
            <a:endParaRPr lang="en-US" sz="2400" b="1" dirty="0"/>
          </a:p>
          <a:p>
            <a:pPr marL="438912" lvl="1" indent="-155448" eaLnBrk="1" fontAlgn="auto" hangingPunct="1">
              <a:spcBef>
                <a:spcPct val="50000"/>
              </a:spcBef>
              <a:spcAft>
                <a:spcPts val="0"/>
              </a:spcAft>
              <a:buClr>
                <a:schemeClr val="accent2">
                  <a:lumMod val="75000"/>
                </a:schemeClr>
              </a:buClr>
              <a:defRPr/>
            </a:pPr>
            <a:r>
              <a:rPr lang="en-US" sz="2000" b="1" dirty="0"/>
              <a:t> OVERKILL:   </a:t>
            </a:r>
            <a:r>
              <a:rPr lang="en-US" sz="2000" dirty="0"/>
              <a:t>Armed escort for all employees during movement through IMCOM installations.</a:t>
            </a:r>
          </a:p>
          <a:p>
            <a:pPr marL="438912" lvl="1" indent="-155448" eaLnBrk="1" fontAlgn="auto" hangingPunct="1">
              <a:spcBef>
                <a:spcPct val="50000"/>
              </a:spcBef>
              <a:spcAft>
                <a:spcPts val="0"/>
              </a:spcAft>
              <a:buClr>
                <a:schemeClr val="accent2">
                  <a:lumMod val="75000"/>
                </a:schemeClr>
              </a:buClr>
              <a:defRPr/>
            </a:pPr>
            <a:endParaRPr lang="en-US" sz="2000" b="1" u="sng" dirty="0"/>
          </a:p>
          <a:p>
            <a:pPr marL="438912" lvl="1" indent="-155448" eaLnBrk="1" fontAlgn="auto" hangingPunct="1">
              <a:spcBef>
                <a:spcPct val="50000"/>
              </a:spcBef>
              <a:spcAft>
                <a:spcPts val="0"/>
              </a:spcAft>
              <a:buClr>
                <a:schemeClr val="accent2">
                  <a:lumMod val="75000"/>
                </a:schemeClr>
              </a:buClr>
              <a:defRPr/>
            </a:pPr>
            <a:r>
              <a:rPr lang="en-US" sz="2000" b="1" dirty="0"/>
              <a:t> </a:t>
            </a:r>
            <a:r>
              <a:rPr lang="en-US" sz="2000" b="1" u="sng" dirty="0"/>
              <a:t>REASONABLE</a:t>
            </a:r>
            <a:r>
              <a:rPr lang="en-US" sz="2000" b="1" dirty="0"/>
              <a:t> ACTION:  </a:t>
            </a:r>
            <a:r>
              <a:rPr lang="en-US" sz="2000" dirty="0"/>
              <a:t>Fulltime guard at entrances; screening IDs and visitor badges.</a:t>
            </a:r>
          </a:p>
          <a:p>
            <a:pPr marL="438912" lvl="1" indent="-155448" eaLnBrk="1" fontAlgn="auto" hangingPunct="1">
              <a:spcBef>
                <a:spcPct val="50000"/>
              </a:spcBef>
              <a:spcAft>
                <a:spcPts val="0"/>
              </a:spcAft>
              <a:buClr>
                <a:schemeClr val="accent2">
                  <a:lumMod val="75000"/>
                </a:schemeClr>
              </a:buClr>
              <a:defRPr/>
            </a:pPr>
            <a:endParaRPr lang="en-US" sz="2000" dirty="0"/>
          </a:p>
          <a:p>
            <a:pPr marL="438912" lvl="1" indent="-155448" eaLnBrk="1" fontAlgn="auto" hangingPunct="1">
              <a:spcBef>
                <a:spcPct val="50000"/>
              </a:spcBef>
              <a:spcAft>
                <a:spcPts val="0"/>
              </a:spcAft>
              <a:buClr>
                <a:schemeClr val="accent2">
                  <a:lumMod val="75000"/>
                </a:schemeClr>
              </a:buClr>
              <a:defRPr/>
            </a:pPr>
            <a:r>
              <a:rPr lang="en-US" sz="2000" b="1" dirty="0"/>
              <a:t> INSUFFICIENT ACTION:  </a:t>
            </a:r>
            <a:r>
              <a:rPr lang="en-US" sz="2000" dirty="0"/>
              <a:t>No guards at entrances; no screening process.</a:t>
            </a:r>
            <a:endParaRPr lang="en-US" sz="2000" b="1" u="sng" dirty="0"/>
          </a:p>
          <a:p>
            <a:pPr marL="228600" lvl="1" indent="0" eaLnBrk="1" fontAlgn="auto" hangingPunct="1">
              <a:lnSpc>
                <a:spcPct val="100000"/>
              </a:lnSpc>
              <a:spcBef>
                <a:spcPts val="0"/>
              </a:spcBef>
              <a:spcAft>
                <a:spcPts val="0"/>
              </a:spcAft>
              <a:buClr>
                <a:schemeClr val="accent2">
                  <a:lumMod val="75000"/>
                </a:schemeClr>
              </a:buClr>
              <a:buSzPct val="100000"/>
              <a:buFont typeface="Arial" panose="020B0604020202020204" pitchFamily="34" charset="0"/>
              <a:buNone/>
              <a:defRPr/>
            </a:pPr>
            <a:endParaRPr lang="en-US" sz="2000" b="1" dirty="0"/>
          </a:p>
          <a:p>
            <a:pPr marL="0" indent="0" eaLnBrk="1" fontAlgn="auto" hangingPunct="1">
              <a:lnSpc>
                <a:spcPct val="100000"/>
              </a:lnSpc>
              <a:spcBef>
                <a:spcPts val="0"/>
              </a:spcBef>
              <a:spcAft>
                <a:spcPts val="0"/>
              </a:spcAft>
              <a:buClr>
                <a:schemeClr val="accent2">
                  <a:lumMod val="75000"/>
                </a:schemeClr>
              </a:buClr>
              <a:buSzPct val="100000"/>
              <a:buFont typeface="Arial" panose="020B0604020202020204" pitchFamily="34" charset="0"/>
              <a:buNone/>
              <a:defRPr/>
            </a:pPr>
            <a:endParaRPr lang="en-US" sz="2400" b="1" dirty="0"/>
          </a:p>
        </p:txBody>
      </p:sp>
      <p:sp>
        <p:nvSpPr>
          <p:cNvPr id="40964" name="Footer Placeholder 3">
            <a:extLst>
              <a:ext uri="{FF2B5EF4-FFF2-40B4-BE49-F238E27FC236}">
                <a16:creationId xmlns:a16="http://schemas.microsoft.com/office/drawing/2014/main" id="{3AC0F0A9-9D3E-3851-0F3A-61EF94E84AD8}"/>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pic>
        <p:nvPicPr>
          <p:cNvPr id="16" name="Picture 15">
            <a:extLst>
              <a:ext uri="{FF2B5EF4-FFF2-40B4-BE49-F238E27FC236}">
                <a16:creationId xmlns:a16="http://schemas.microsoft.com/office/drawing/2014/main" id="{1D38F54C-FBBE-EEC9-1B48-693B1C630E65}"/>
              </a:ext>
            </a:extLst>
          </p:cNvPr>
          <p:cNvPicPr>
            <a:picLocks noChangeAspect="1"/>
          </p:cNvPicPr>
          <p:nvPr/>
        </p:nvPicPr>
        <p:blipFill>
          <a:blip r:embed="rId2"/>
          <a:stretch>
            <a:fillRect/>
          </a:stretch>
        </p:blipFill>
        <p:spPr>
          <a:xfrm>
            <a:off x="4910693" y="2102220"/>
            <a:ext cx="4124367" cy="3923930"/>
          </a:xfrm>
          <a:prstGeom prst="rect">
            <a:avLst/>
          </a:prstGeom>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89E4-72BD-07DF-9DF6-BDEA36440A2C}"/>
              </a:ext>
            </a:extLst>
          </p:cNvPr>
          <p:cNvSpPr>
            <a:spLocks noGrp="1"/>
          </p:cNvSpPr>
          <p:nvPr>
            <p:ph type="title"/>
          </p:nvPr>
        </p:nvSpPr>
        <p:spPr>
          <a:xfrm>
            <a:off x="212725" y="0"/>
            <a:ext cx="7543800" cy="1093788"/>
          </a:xfrm>
        </p:spPr>
        <p:txBody>
          <a:bodyPr/>
          <a:lstStyle/>
          <a:p>
            <a:pPr>
              <a:defRPr/>
            </a:pPr>
            <a:r>
              <a:rPr lang="en-US" dirty="0">
                <a:latin typeface="+mn-lt"/>
              </a:rPr>
              <a:t>Control Environment</a:t>
            </a:r>
          </a:p>
        </p:txBody>
      </p:sp>
      <p:sp>
        <p:nvSpPr>
          <p:cNvPr id="41987" name="Content Placeholder 2">
            <a:extLst>
              <a:ext uri="{FF2B5EF4-FFF2-40B4-BE49-F238E27FC236}">
                <a16:creationId xmlns:a16="http://schemas.microsoft.com/office/drawing/2014/main" id="{ACB0D0F3-91CB-F3F9-BB83-2A74BCE12F2E}"/>
              </a:ext>
            </a:extLst>
          </p:cNvPr>
          <p:cNvSpPr>
            <a:spLocks noGrp="1"/>
          </p:cNvSpPr>
          <p:nvPr>
            <p:ph idx="1"/>
          </p:nvPr>
        </p:nvSpPr>
        <p:spPr>
          <a:xfrm>
            <a:off x="434975" y="1804988"/>
            <a:ext cx="3305175" cy="1666875"/>
          </a:xfrm>
        </p:spPr>
        <p:txBody>
          <a:bodyPr/>
          <a:lstStyle/>
          <a:p>
            <a:pPr marL="0" indent="0" algn="ctr">
              <a:buFont typeface="Arial" panose="020B0604020202020204" pitchFamily="34" charset="0"/>
              <a:buNone/>
            </a:pPr>
            <a:r>
              <a:rPr lang="en-US" altLang="en-US" sz="3600"/>
              <a:t>What do I do to ensure a “controlled environment” is in place?</a:t>
            </a:r>
          </a:p>
        </p:txBody>
      </p:sp>
      <p:pic>
        <p:nvPicPr>
          <p:cNvPr id="41988" name="Picture 2" descr="http://www.audits.uillinois.edu/UserFiles/Servers/Server_1201462/Image/Internal-Control-Pyramid.gif">
            <a:extLst>
              <a:ext uri="{FF2B5EF4-FFF2-40B4-BE49-F238E27FC236}">
                <a16:creationId xmlns:a16="http://schemas.microsoft.com/office/drawing/2014/main" id="{848F5B5F-B768-B13B-1ECD-52AD4FE71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11200"/>
            <a:ext cx="5845175"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EC8904-8ACF-6967-AD17-1FB780DAFA0B}"/>
              </a:ext>
            </a:extLst>
          </p:cNvPr>
          <p:cNvSpPr>
            <a:spLocks noGrp="1"/>
          </p:cNvSpPr>
          <p:nvPr>
            <p:ph type="title"/>
          </p:nvPr>
        </p:nvSpPr>
        <p:spPr>
          <a:xfrm>
            <a:off x="282575" y="377825"/>
            <a:ext cx="8861425" cy="666750"/>
          </a:xfrm>
        </p:spPr>
        <p:txBody>
          <a:bodyPr rtlCol="0">
            <a:normAutofit/>
          </a:bodyPr>
          <a:lstStyle/>
          <a:p>
            <a:pPr eaLnBrk="1" fontAlgn="auto" hangingPunct="1">
              <a:spcAft>
                <a:spcPts val="0"/>
              </a:spcAft>
              <a:defRPr/>
            </a:pPr>
            <a:r>
              <a:rPr lang="en-US" sz="3600" dirty="0">
                <a:solidFill>
                  <a:schemeClr val="accent1">
                    <a:lumMod val="75000"/>
                  </a:schemeClr>
                </a:solidFill>
              </a:rPr>
              <a:t>Risk Management</a:t>
            </a:r>
          </a:p>
        </p:txBody>
      </p:sp>
      <p:sp>
        <p:nvSpPr>
          <p:cNvPr id="7" name="Rectangle 6">
            <a:extLst>
              <a:ext uri="{FF2B5EF4-FFF2-40B4-BE49-F238E27FC236}">
                <a16:creationId xmlns:a16="http://schemas.microsoft.com/office/drawing/2014/main" id="{445BCAC1-A705-8893-3F48-33CA0A57C50B}"/>
              </a:ext>
            </a:extLst>
          </p:cNvPr>
          <p:cNvSpPr/>
          <p:nvPr/>
        </p:nvSpPr>
        <p:spPr>
          <a:xfrm>
            <a:off x="306388" y="1250950"/>
            <a:ext cx="8631237" cy="5140325"/>
          </a:xfrm>
          <a:prstGeom prst="rect">
            <a:avLst/>
          </a:prstGeom>
        </p:spPr>
        <p:txBody>
          <a:bodyPr>
            <a:spAutoFit/>
          </a:bodyPr>
          <a:lstStyle/>
          <a:p>
            <a:pPr eaLnBrk="1" fontAlgn="auto" hangingPunct="1">
              <a:spcBef>
                <a:spcPts val="0"/>
              </a:spcBef>
              <a:spcAft>
                <a:spcPts val="0"/>
              </a:spcAft>
              <a:buClr>
                <a:schemeClr val="accent2">
                  <a:lumMod val="75000"/>
                </a:schemeClr>
              </a:buClr>
              <a:buFont typeface="Wingdings" pitchFamily="2" charset="2"/>
              <a:buChar char="Ø"/>
              <a:defRPr/>
            </a:pPr>
            <a:r>
              <a:rPr lang="en-US" sz="2200" b="1" dirty="0">
                <a:latin typeface="+mn-lt"/>
              </a:rPr>
              <a:t>  </a:t>
            </a:r>
            <a:r>
              <a:rPr lang="en-US" sz="2200" b="1" u="sng" dirty="0">
                <a:latin typeface="+mn-lt"/>
              </a:rPr>
              <a:t>WHAT IS IT</a:t>
            </a:r>
            <a:r>
              <a:rPr lang="en-US" sz="2200" b="1" dirty="0">
                <a:latin typeface="+mn-lt"/>
              </a:rPr>
              <a:t>?   Risk Management is the process of evaluating the risks in a functional area based on the key internal controls that are in place.  </a:t>
            </a:r>
          </a:p>
          <a:p>
            <a:pPr eaLnBrk="1" fontAlgn="auto" hangingPunct="1">
              <a:spcBef>
                <a:spcPts val="0"/>
              </a:spcBef>
              <a:spcAft>
                <a:spcPts val="0"/>
              </a:spcAft>
              <a:buClr>
                <a:schemeClr val="accent2">
                  <a:lumMod val="75000"/>
                </a:schemeClr>
              </a:buClr>
              <a:buFont typeface="Wingdings" pitchFamily="2" charset="2"/>
              <a:buChar char="Ø"/>
              <a:defRPr/>
            </a:pPr>
            <a:endParaRPr lang="en-US" sz="1000" dirty="0">
              <a:latin typeface="+mn-lt"/>
            </a:endParaRPr>
          </a:p>
          <a:p>
            <a:pPr eaLnBrk="1" fontAlgn="auto" hangingPunct="1">
              <a:spcBef>
                <a:spcPts val="0"/>
              </a:spcBef>
              <a:spcAft>
                <a:spcPts val="0"/>
              </a:spcAft>
              <a:buClr>
                <a:schemeClr val="accent2">
                  <a:lumMod val="75000"/>
                </a:schemeClr>
              </a:buClr>
              <a:defRPr/>
            </a:pPr>
            <a:r>
              <a:rPr lang="en-US" sz="2000" dirty="0">
                <a:latin typeface="+mn-lt"/>
              </a:rPr>
              <a:t>     - Risk assessment measures two quantities of risk: </a:t>
            </a:r>
          </a:p>
          <a:p>
            <a:pPr eaLnBrk="1" fontAlgn="auto" hangingPunct="1">
              <a:spcBef>
                <a:spcPts val="0"/>
              </a:spcBef>
              <a:spcAft>
                <a:spcPts val="0"/>
              </a:spcAft>
              <a:buClr>
                <a:schemeClr val="accent2">
                  <a:lumMod val="75000"/>
                </a:schemeClr>
              </a:buClr>
              <a:defRPr/>
            </a:pPr>
            <a:r>
              <a:rPr lang="en-US" sz="2000" dirty="0">
                <a:latin typeface="+mn-lt"/>
              </a:rPr>
              <a:t>	1.  Magnitude of the potential loss</a:t>
            </a:r>
          </a:p>
          <a:p>
            <a:pPr eaLnBrk="1" fontAlgn="auto" hangingPunct="1">
              <a:spcBef>
                <a:spcPts val="0"/>
              </a:spcBef>
              <a:spcAft>
                <a:spcPts val="0"/>
              </a:spcAft>
              <a:buClr>
                <a:schemeClr val="accent2">
                  <a:lumMod val="75000"/>
                </a:schemeClr>
              </a:buClr>
              <a:defRPr/>
            </a:pPr>
            <a:r>
              <a:rPr lang="en-US" sz="2000" dirty="0">
                <a:latin typeface="+mn-lt"/>
              </a:rPr>
              <a:t>	2.  Probability that the loss will occur.  </a:t>
            </a:r>
          </a:p>
          <a:p>
            <a:pPr eaLnBrk="1" fontAlgn="auto" hangingPunct="1">
              <a:spcBef>
                <a:spcPts val="0"/>
              </a:spcBef>
              <a:spcAft>
                <a:spcPts val="0"/>
              </a:spcAft>
              <a:buClr>
                <a:schemeClr val="accent2">
                  <a:lumMod val="75000"/>
                </a:schemeClr>
              </a:buClr>
              <a:defRPr/>
            </a:pPr>
            <a:endParaRPr lang="en-US" sz="2000" dirty="0">
              <a:latin typeface="+mn-lt"/>
            </a:endParaRPr>
          </a:p>
          <a:p>
            <a:pPr eaLnBrk="1" fontAlgn="auto" hangingPunct="1">
              <a:spcBef>
                <a:spcPts val="0"/>
              </a:spcBef>
              <a:spcAft>
                <a:spcPts val="0"/>
              </a:spcAft>
              <a:buClr>
                <a:schemeClr val="accent2">
                  <a:lumMod val="75000"/>
                </a:schemeClr>
              </a:buClr>
              <a:defRPr/>
            </a:pPr>
            <a:r>
              <a:rPr lang="en-US" sz="2000" b="1" dirty="0">
                <a:latin typeface="+mn-lt"/>
              </a:rPr>
              <a:t>The key internal controls employed to reduce risk should not exceed the benefits derived.</a:t>
            </a:r>
          </a:p>
          <a:p>
            <a:pPr eaLnBrk="1" fontAlgn="auto" hangingPunct="1">
              <a:spcBef>
                <a:spcPts val="0"/>
              </a:spcBef>
              <a:spcAft>
                <a:spcPts val="0"/>
              </a:spcAft>
              <a:buClr>
                <a:schemeClr val="accent2">
                  <a:lumMod val="75000"/>
                </a:schemeClr>
              </a:buClr>
              <a:buFont typeface="Wingdings" pitchFamily="2" charset="2"/>
              <a:buChar char="Ø"/>
              <a:defRPr/>
            </a:pPr>
            <a:endParaRPr lang="en-US" sz="2200"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sz="2200" b="1" dirty="0">
                <a:latin typeface="+mn-lt"/>
              </a:rPr>
              <a:t>  </a:t>
            </a:r>
            <a:r>
              <a:rPr lang="en-US" sz="2200" b="1" u="sng" dirty="0">
                <a:latin typeface="+mn-lt"/>
              </a:rPr>
              <a:t>THE MYTH</a:t>
            </a:r>
            <a:r>
              <a:rPr lang="en-US" sz="2200" b="1" dirty="0">
                <a:latin typeface="+mn-lt"/>
              </a:rPr>
              <a:t>:  Risk Assessment must ALWAYS be long and complex.</a:t>
            </a:r>
          </a:p>
          <a:p>
            <a:pPr eaLnBrk="1" fontAlgn="auto" hangingPunct="1">
              <a:spcBef>
                <a:spcPts val="0"/>
              </a:spcBef>
              <a:spcAft>
                <a:spcPts val="0"/>
              </a:spcAft>
              <a:buClr>
                <a:schemeClr val="accent2">
                  <a:lumMod val="75000"/>
                </a:schemeClr>
              </a:buClr>
              <a:buFont typeface="Wingdings" pitchFamily="2" charset="2"/>
              <a:buChar char="Ø"/>
              <a:defRPr/>
            </a:pPr>
            <a:endParaRPr lang="en-US" sz="2200"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sz="2200" b="1" dirty="0">
                <a:latin typeface="+mn-lt"/>
              </a:rPr>
              <a:t>  </a:t>
            </a:r>
            <a:r>
              <a:rPr lang="en-US" sz="2200" b="1" u="sng" dirty="0">
                <a:latin typeface="+mn-lt"/>
              </a:rPr>
              <a:t>THE REALITY</a:t>
            </a:r>
            <a:r>
              <a:rPr lang="en-US" sz="2200" b="1" dirty="0">
                <a:latin typeface="+mn-lt"/>
              </a:rPr>
              <a:t>:  On its own, paperwork never saved anyone.  It is a means to an end, not an end in itself - Action is what protects people. Risk assessments should be fit for purpose and acted upon.   </a:t>
            </a:r>
          </a:p>
        </p:txBody>
      </p:sp>
      <p:sp>
        <p:nvSpPr>
          <p:cNvPr id="43012" name="Footer Placeholder 3">
            <a:extLst>
              <a:ext uri="{FF2B5EF4-FFF2-40B4-BE49-F238E27FC236}">
                <a16:creationId xmlns:a16="http://schemas.microsoft.com/office/drawing/2014/main" id="{DF1DF4A7-18A5-419B-D82B-B0F348D3C981}"/>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064FC3-FE01-E0CC-2179-F2A4F5401172}"/>
              </a:ext>
            </a:extLst>
          </p:cNvPr>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Risk Assessment</a:t>
            </a:r>
          </a:p>
        </p:txBody>
      </p:sp>
      <p:sp>
        <p:nvSpPr>
          <p:cNvPr id="8" name="Rectangle 7">
            <a:extLst>
              <a:ext uri="{FF2B5EF4-FFF2-40B4-BE49-F238E27FC236}">
                <a16:creationId xmlns:a16="http://schemas.microsoft.com/office/drawing/2014/main" id="{FC567F8A-5BBA-0ED1-61D9-5B0DF9B9F7EE}"/>
              </a:ext>
            </a:extLst>
          </p:cNvPr>
          <p:cNvSpPr/>
          <p:nvPr/>
        </p:nvSpPr>
        <p:spPr>
          <a:xfrm>
            <a:off x="257175" y="1319213"/>
            <a:ext cx="6226175" cy="4754562"/>
          </a:xfrm>
          <a:prstGeom prst="rect">
            <a:avLst/>
          </a:prstGeom>
        </p:spPr>
        <p:txBody>
          <a:bodyPr>
            <a:spAutoFit/>
          </a:bodyPr>
          <a:lstStyle/>
          <a:p>
            <a:pPr eaLnBrk="1" fontAlgn="auto" hangingPunct="1">
              <a:spcBef>
                <a:spcPts val="0"/>
              </a:spcBef>
              <a:spcAft>
                <a:spcPts val="0"/>
              </a:spcAft>
              <a:buClr>
                <a:schemeClr val="accent2">
                  <a:lumMod val="75000"/>
                </a:schemeClr>
              </a:buClr>
              <a:buFont typeface="Wingdings" pitchFamily="2" charset="2"/>
              <a:buChar char="Ø"/>
              <a:defRPr/>
            </a:pPr>
            <a:r>
              <a:rPr lang="en-US" b="1" dirty="0">
                <a:latin typeface="+mn-lt"/>
              </a:rPr>
              <a:t>  Identify Risks</a:t>
            </a:r>
          </a:p>
          <a:p>
            <a:pPr eaLnBrk="1" fontAlgn="auto" hangingPunct="1">
              <a:spcBef>
                <a:spcPts val="0"/>
              </a:spcBef>
              <a:spcAft>
                <a:spcPts val="0"/>
              </a:spcAft>
              <a:buClr>
                <a:schemeClr val="accent2">
                  <a:lumMod val="75000"/>
                </a:schemeClr>
              </a:buClr>
              <a:defRPr/>
            </a:pPr>
            <a:r>
              <a:rPr lang="en-US" sz="1500" dirty="0">
                <a:latin typeface="+mn-lt"/>
              </a:rPr>
              <a:t>       -  Identify Objectives</a:t>
            </a:r>
          </a:p>
          <a:p>
            <a:pPr eaLnBrk="1" fontAlgn="auto" hangingPunct="1">
              <a:spcBef>
                <a:spcPts val="0"/>
              </a:spcBef>
              <a:spcAft>
                <a:spcPts val="0"/>
              </a:spcAft>
              <a:buClr>
                <a:schemeClr val="accent2">
                  <a:lumMod val="75000"/>
                </a:schemeClr>
              </a:buClr>
              <a:defRPr/>
            </a:pPr>
            <a:r>
              <a:rPr lang="en-US" sz="1500" dirty="0">
                <a:latin typeface="+mn-lt"/>
              </a:rPr>
              <a:t>       -  Internal Factors</a:t>
            </a:r>
          </a:p>
          <a:p>
            <a:pPr eaLnBrk="1" fontAlgn="auto" hangingPunct="1">
              <a:spcBef>
                <a:spcPts val="0"/>
              </a:spcBef>
              <a:spcAft>
                <a:spcPts val="0"/>
              </a:spcAft>
              <a:buClr>
                <a:schemeClr val="accent2">
                  <a:lumMod val="75000"/>
                </a:schemeClr>
              </a:buClr>
              <a:defRPr/>
            </a:pPr>
            <a:r>
              <a:rPr lang="en-US" sz="1500" dirty="0">
                <a:latin typeface="+mn-lt"/>
              </a:rPr>
              <a:t>       -  External Factors</a:t>
            </a:r>
          </a:p>
          <a:p>
            <a:pPr eaLnBrk="1" fontAlgn="auto" hangingPunct="1">
              <a:spcBef>
                <a:spcPts val="0"/>
              </a:spcBef>
              <a:spcAft>
                <a:spcPts val="0"/>
              </a:spcAft>
              <a:buClr>
                <a:schemeClr val="accent2">
                  <a:lumMod val="75000"/>
                </a:schemeClr>
              </a:buClr>
              <a:defRPr/>
            </a:pPr>
            <a:r>
              <a:rPr lang="en-US" sz="1500" dirty="0">
                <a:latin typeface="+mn-lt"/>
              </a:rPr>
              <a:t>       -  Factors that increase the risk to the agency </a:t>
            </a:r>
          </a:p>
          <a:p>
            <a:pPr eaLnBrk="1" fontAlgn="auto" hangingPunct="1">
              <a:spcBef>
                <a:spcPts val="0"/>
              </a:spcBef>
              <a:spcAft>
                <a:spcPts val="0"/>
              </a:spcAft>
              <a:buClr>
                <a:schemeClr val="accent2">
                  <a:lumMod val="75000"/>
                </a:schemeClr>
              </a:buClr>
              <a:defRPr/>
            </a:pPr>
            <a:r>
              <a:rPr lang="en-US" sz="1500" dirty="0">
                <a:latin typeface="+mn-lt"/>
              </a:rPr>
              <a:t>	</a:t>
            </a:r>
            <a:endParaRPr lang="en-US"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b="1" dirty="0">
                <a:latin typeface="+mn-lt"/>
              </a:rPr>
              <a:t>  Analyze</a:t>
            </a:r>
          </a:p>
          <a:p>
            <a:pPr eaLnBrk="1" fontAlgn="auto" hangingPunct="1">
              <a:spcBef>
                <a:spcPts val="0"/>
              </a:spcBef>
              <a:spcAft>
                <a:spcPts val="0"/>
              </a:spcAft>
              <a:buClr>
                <a:schemeClr val="accent2">
                  <a:lumMod val="75000"/>
                </a:schemeClr>
              </a:buClr>
              <a:defRPr/>
            </a:pPr>
            <a:r>
              <a:rPr lang="en-US" sz="1500" dirty="0">
                <a:latin typeface="+mn-lt"/>
              </a:rPr>
              <a:t>       -  Day to Day management of activities</a:t>
            </a:r>
          </a:p>
          <a:p>
            <a:pPr eaLnBrk="1" fontAlgn="auto" hangingPunct="1">
              <a:spcBef>
                <a:spcPts val="0"/>
              </a:spcBef>
              <a:spcAft>
                <a:spcPts val="0"/>
              </a:spcAft>
              <a:buClr>
                <a:schemeClr val="accent2">
                  <a:lumMod val="75000"/>
                </a:schemeClr>
              </a:buClr>
              <a:defRPr/>
            </a:pPr>
            <a:r>
              <a:rPr lang="en-US" sz="1500" dirty="0">
                <a:latin typeface="+mn-lt"/>
              </a:rPr>
              <a:t>       -  Potential for Loss</a:t>
            </a:r>
          </a:p>
          <a:p>
            <a:pPr eaLnBrk="1" fontAlgn="auto" hangingPunct="1">
              <a:spcBef>
                <a:spcPts val="0"/>
              </a:spcBef>
              <a:spcAft>
                <a:spcPts val="0"/>
              </a:spcAft>
              <a:buClr>
                <a:schemeClr val="accent2">
                  <a:lumMod val="75000"/>
                </a:schemeClr>
              </a:buClr>
              <a:defRPr/>
            </a:pPr>
            <a:r>
              <a:rPr lang="en-US" sz="1500" dirty="0">
                <a:latin typeface="+mn-lt"/>
              </a:rPr>
              <a:t>       -  Risk during change</a:t>
            </a:r>
          </a:p>
          <a:p>
            <a:pPr lvl="1" eaLnBrk="1" fontAlgn="auto" hangingPunct="1">
              <a:spcBef>
                <a:spcPts val="0"/>
              </a:spcBef>
              <a:spcAft>
                <a:spcPts val="0"/>
              </a:spcAft>
              <a:buClr>
                <a:schemeClr val="accent2">
                  <a:lumMod val="75000"/>
                </a:schemeClr>
              </a:buClr>
              <a:defRPr/>
            </a:pPr>
            <a:endParaRPr lang="en-US"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b="1" dirty="0">
                <a:latin typeface="+mn-lt"/>
              </a:rPr>
              <a:t>  Assess</a:t>
            </a:r>
            <a:r>
              <a:rPr lang="en-US" dirty="0">
                <a:latin typeface="+mn-lt"/>
              </a:rPr>
              <a:t> </a:t>
            </a:r>
          </a:p>
          <a:p>
            <a:pPr eaLnBrk="1" fontAlgn="auto" hangingPunct="1">
              <a:spcBef>
                <a:spcPts val="0"/>
              </a:spcBef>
              <a:spcAft>
                <a:spcPts val="0"/>
              </a:spcAft>
              <a:buClr>
                <a:schemeClr val="accent2">
                  <a:lumMod val="75000"/>
                </a:schemeClr>
              </a:buClr>
              <a:defRPr/>
            </a:pPr>
            <a:r>
              <a:rPr lang="en-US" sz="1500" dirty="0">
                <a:latin typeface="+mn-lt"/>
              </a:rPr>
              <a:t>       -  Rank using any qualitative or quantitative method</a:t>
            </a:r>
          </a:p>
          <a:p>
            <a:pPr eaLnBrk="1" fontAlgn="auto" hangingPunct="1">
              <a:spcBef>
                <a:spcPts val="0"/>
              </a:spcBef>
              <a:spcAft>
                <a:spcPts val="0"/>
              </a:spcAft>
              <a:buClr>
                <a:schemeClr val="accent2">
                  <a:lumMod val="75000"/>
                </a:schemeClr>
              </a:buClr>
              <a:defRPr/>
            </a:pPr>
            <a:r>
              <a:rPr lang="en-US" sz="1500" dirty="0">
                <a:latin typeface="+mn-lt"/>
              </a:rPr>
              <a:t>       -  Analysis of estimating risks impact</a:t>
            </a:r>
          </a:p>
          <a:p>
            <a:pPr eaLnBrk="1" fontAlgn="auto" hangingPunct="1">
              <a:spcBef>
                <a:spcPts val="0"/>
              </a:spcBef>
              <a:spcAft>
                <a:spcPts val="0"/>
              </a:spcAft>
              <a:buClr>
                <a:schemeClr val="accent2">
                  <a:lumMod val="75000"/>
                </a:schemeClr>
              </a:buClr>
              <a:defRPr/>
            </a:pPr>
            <a:r>
              <a:rPr lang="en-US" sz="1500" dirty="0">
                <a:latin typeface="+mn-lt"/>
              </a:rPr>
              <a:t>       -  Analysis of risk’s likelihood</a:t>
            </a:r>
          </a:p>
          <a:p>
            <a:pPr eaLnBrk="1" fontAlgn="auto" hangingPunct="1">
              <a:spcBef>
                <a:spcPts val="0"/>
              </a:spcBef>
              <a:spcAft>
                <a:spcPts val="0"/>
              </a:spcAft>
              <a:buClr>
                <a:schemeClr val="accent2">
                  <a:lumMod val="75000"/>
                </a:schemeClr>
              </a:buClr>
              <a:defRPr/>
            </a:pPr>
            <a:endParaRPr lang="en-US"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b="1" dirty="0">
                <a:latin typeface="+mn-lt"/>
              </a:rPr>
              <a:t>  Develop/Decide</a:t>
            </a:r>
          </a:p>
          <a:p>
            <a:pPr eaLnBrk="1" fontAlgn="auto" hangingPunct="1">
              <a:spcBef>
                <a:spcPts val="0"/>
              </a:spcBef>
              <a:spcAft>
                <a:spcPts val="0"/>
              </a:spcAft>
              <a:buClr>
                <a:schemeClr val="accent2">
                  <a:lumMod val="75000"/>
                </a:schemeClr>
              </a:buClr>
              <a:defRPr/>
            </a:pPr>
            <a:r>
              <a:rPr lang="en-US" sz="1500" dirty="0">
                <a:latin typeface="+mn-lt"/>
              </a:rPr>
              <a:t>        -  What controls should be in place to mitigate </a:t>
            </a:r>
          </a:p>
          <a:p>
            <a:pPr eaLnBrk="1" fontAlgn="auto" hangingPunct="1">
              <a:spcBef>
                <a:spcPts val="0"/>
              </a:spcBef>
              <a:spcAft>
                <a:spcPts val="0"/>
              </a:spcAft>
              <a:buClr>
                <a:schemeClr val="accent2">
                  <a:lumMod val="75000"/>
                </a:schemeClr>
              </a:buClr>
              <a:defRPr/>
            </a:pPr>
            <a:r>
              <a:rPr lang="en-US" sz="1500" dirty="0">
                <a:latin typeface="+mn-lt"/>
              </a:rPr>
              <a:t>            the risk identified.  </a:t>
            </a:r>
          </a:p>
        </p:txBody>
      </p:sp>
      <p:grpSp>
        <p:nvGrpSpPr>
          <p:cNvPr id="44036" name="Group 24">
            <a:extLst>
              <a:ext uri="{FF2B5EF4-FFF2-40B4-BE49-F238E27FC236}">
                <a16:creationId xmlns:a16="http://schemas.microsoft.com/office/drawing/2014/main" id="{44CDBAEE-2F88-E689-E7B8-F04B504B4736}"/>
              </a:ext>
            </a:extLst>
          </p:cNvPr>
          <p:cNvGrpSpPr>
            <a:grpSpLocks/>
          </p:cNvGrpSpPr>
          <p:nvPr/>
        </p:nvGrpSpPr>
        <p:grpSpPr bwMode="auto">
          <a:xfrm>
            <a:off x="4802188" y="1185863"/>
            <a:ext cx="4251325" cy="4746625"/>
            <a:chOff x="5105064" y="1225498"/>
            <a:chExt cx="4250728" cy="4227923"/>
          </a:xfrm>
        </p:grpSpPr>
        <p:sp>
          <p:nvSpPr>
            <p:cNvPr id="12" name="Rounded Rectangle 11">
              <a:extLst>
                <a:ext uri="{FF2B5EF4-FFF2-40B4-BE49-F238E27FC236}">
                  <a16:creationId xmlns:a16="http://schemas.microsoft.com/office/drawing/2014/main" id="{6320B52B-35C3-7888-EAB6-F49561F6EDDD}"/>
                </a:ext>
              </a:extLst>
            </p:cNvPr>
            <p:cNvSpPr/>
            <p:nvPr/>
          </p:nvSpPr>
          <p:spPr>
            <a:xfrm>
              <a:off x="6463773" y="1225498"/>
              <a:ext cx="1615848" cy="914871"/>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bg1"/>
                  </a:solidFill>
                </a:rPr>
                <a:t>(1)</a:t>
              </a:r>
            </a:p>
            <a:p>
              <a:pPr algn="ctr" eaLnBrk="1" fontAlgn="auto" hangingPunct="1">
                <a:spcBef>
                  <a:spcPts val="0"/>
                </a:spcBef>
                <a:spcAft>
                  <a:spcPts val="0"/>
                </a:spcAft>
                <a:defRPr/>
              </a:pPr>
              <a:r>
                <a:rPr lang="en-US" b="1" dirty="0">
                  <a:solidFill>
                    <a:schemeClr val="bg1"/>
                  </a:solidFill>
                </a:rPr>
                <a:t>IDENTIFY</a:t>
              </a:r>
            </a:p>
          </p:txBody>
        </p:sp>
        <p:sp>
          <p:nvSpPr>
            <p:cNvPr id="13" name="Rounded Rectangle 12">
              <a:extLst>
                <a:ext uri="{FF2B5EF4-FFF2-40B4-BE49-F238E27FC236}">
                  <a16:creationId xmlns:a16="http://schemas.microsoft.com/office/drawing/2014/main" id="{4BF6B8EC-1726-262F-AD40-E7905A0AF253}"/>
                </a:ext>
              </a:extLst>
            </p:cNvPr>
            <p:cNvSpPr/>
            <p:nvPr/>
          </p:nvSpPr>
          <p:spPr>
            <a:xfrm>
              <a:off x="7633596" y="2640933"/>
              <a:ext cx="1722196" cy="9148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bg1"/>
                  </a:solidFill>
                </a:rPr>
                <a:t>(2)</a:t>
              </a:r>
            </a:p>
            <a:p>
              <a:pPr algn="ctr" eaLnBrk="1" fontAlgn="auto" hangingPunct="1">
                <a:spcBef>
                  <a:spcPts val="0"/>
                </a:spcBef>
                <a:spcAft>
                  <a:spcPts val="0"/>
                </a:spcAft>
                <a:defRPr/>
              </a:pPr>
              <a:r>
                <a:rPr lang="en-US" b="1" dirty="0">
                  <a:solidFill>
                    <a:schemeClr val="bg1"/>
                  </a:solidFill>
                </a:rPr>
                <a:t>ANALYZE</a:t>
              </a:r>
            </a:p>
            <a:p>
              <a:pPr algn="ctr" eaLnBrk="1" fontAlgn="auto" hangingPunct="1">
                <a:spcBef>
                  <a:spcPts val="0"/>
                </a:spcBef>
                <a:spcAft>
                  <a:spcPts val="0"/>
                </a:spcAft>
                <a:defRPr/>
              </a:pPr>
              <a:r>
                <a:rPr lang="en-US" b="1" dirty="0">
                  <a:solidFill>
                    <a:schemeClr val="bg1"/>
                  </a:solidFill>
                </a:rPr>
                <a:t>ASSESS</a:t>
              </a:r>
            </a:p>
          </p:txBody>
        </p:sp>
        <p:sp>
          <p:nvSpPr>
            <p:cNvPr id="14" name="Rounded Rectangle 13">
              <a:extLst>
                <a:ext uri="{FF2B5EF4-FFF2-40B4-BE49-F238E27FC236}">
                  <a16:creationId xmlns:a16="http://schemas.microsoft.com/office/drawing/2014/main" id="{A6E8B991-0FB4-F64D-FB22-FDAD9CB8F39F}"/>
                </a:ext>
              </a:extLst>
            </p:cNvPr>
            <p:cNvSpPr/>
            <p:nvPr/>
          </p:nvSpPr>
          <p:spPr>
            <a:xfrm>
              <a:off x="5105064" y="2680525"/>
              <a:ext cx="1731719" cy="914872"/>
            </a:xfrm>
            <a:prstGeom prst="roundRect">
              <a:avLst/>
            </a:prstGeom>
            <a:solidFill>
              <a:srgbClr val="0096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(5)</a:t>
              </a:r>
            </a:p>
            <a:p>
              <a:pPr algn="ctr" eaLnBrk="1" fontAlgn="auto" hangingPunct="1">
                <a:spcBef>
                  <a:spcPts val="0"/>
                </a:spcBef>
                <a:spcAft>
                  <a:spcPts val="0"/>
                </a:spcAft>
                <a:defRPr/>
              </a:pPr>
              <a:r>
                <a:rPr lang="en-US" b="1" dirty="0"/>
                <a:t>MONITOR</a:t>
              </a:r>
            </a:p>
          </p:txBody>
        </p:sp>
        <p:sp>
          <p:nvSpPr>
            <p:cNvPr id="15" name="Rounded Rectangle 14">
              <a:extLst>
                <a:ext uri="{FF2B5EF4-FFF2-40B4-BE49-F238E27FC236}">
                  <a16:creationId xmlns:a16="http://schemas.microsoft.com/office/drawing/2014/main" id="{20B9D6D6-6F26-B51F-B8E4-42394DB2952B}"/>
                </a:ext>
              </a:extLst>
            </p:cNvPr>
            <p:cNvSpPr/>
            <p:nvPr/>
          </p:nvSpPr>
          <p:spPr>
            <a:xfrm>
              <a:off x="7609787" y="4538549"/>
              <a:ext cx="1730132" cy="9148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(3)</a:t>
              </a:r>
            </a:p>
            <a:p>
              <a:pPr algn="ctr" eaLnBrk="1" fontAlgn="auto" hangingPunct="1">
                <a:spcBef>
                  <a:spcPts val="0"/>
                </a:spcBef>
                <a:spcAft>
                  <a:spcPts val="0"/>
                </a:spcAft>
                <a:defRPr/>
              </a:pPr>
              <a:r>
                <a:rPr lang="en-US" b="1" dirty="0"/>
                <a:t>DEVELOP</a:t>
              </a:r>
            </a:p>
            <a:p>
              <a:pPr algn="ctr" eaLnBrk="1" fontAlgn="auto" hangingPunct="1">
                <a:spcBef>
                  <a:spcPts val="0"/>
                </a:spcBef>
                <a:spcAft>
                  <a:spcPts val="0"/>
                </a:spcAft>
                <a:defRPr/>
              </a:pPr>
              <a:r>
                <a:rPr lang="en-US" b="1" dirty="0"/>
                <a:t>DECIDE</a:t>
              </a:r>
            </a:p>
          </p:txBody>
        </p:sp>
        <p:sp>
          <p:nvSpPr>
            <p:cNvPr id="16" name="Rounded Rectangle 15">
              <a:extLst>
                <a:ext uri="{FF2B5EF4-FFF2-40B4-BE49-F238E27FC236}">
                  <a16:creationId xmlns:a16="http://schemas.microsoft.com/office/drawing/2014/main" id="{053B6882-97A9-EDDB-5290-1B74CAA865F4}"/>
                </a:ext>
              </a:extLst>
            </p:cNvPr>
            <p:cNvSpPr/>
            <p:nvPr/>
          </p:nvSpPr>
          <p:spPr>
            <a:xfrm>
              <a:off x="5120937" y="4531479"/>
              <a:ext cx="1747592" cy="913458"/>
            </a:xfrm>
            <a:prstGeom prst="round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(4)</a:t>
              </a:r>
            </a:p>
            <a:p>
              <a:pPr algn="ctr" eaLnBrk="1" fontAlgn="auto" hangingPunct="1">
                <a:spcBef>
                  <a:spcPts val="0"/>
                </a:spcBef>
                <a:spcAft>
                  <a:spcPts val="0"/>
                </a:spcAft>
                <a:defRPr/>
              </a:pPr>
              <a:r>
                <a:rPr lang="en-US" b="1" dirty="0"/>
                <a:t>IMPLEMENT</a:t>
              </a:r>
            </a:p>
          </p:txBody>
        </p:sp>
        <p:sp>
          <p:nvSpPr>
            <p:cNvPr id="17" name="Bent Arrow 16">
              <a:extLst>
                <a:ext uri="{FF2B5EF4-FFF2-40B4-BE49-F238E27FC236}">
                  <a16:creationId xmlns:a16="http://schemas.microsoft.com/office/drawing/2014/main" id="{6074FEF5-BDB6-8484-81AB-C62DA5C28C1F}"/>
                </a:ext>
              </a:extLst>
            </p:cNvPr>
            <p:cNvSpPr/>
            <p:nvPr/>
          </p:nvSpPr>
          <p:spPr>
            <a:xfrm rot="5400000">
              <a:off x="7970173" y="1811532"/>
              <a:ext cx="895075" cy="571420"/>
            </a:xfrm>
            <a:prstGeom prst="bentArrow">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0" name="Down Arrow 19">
              <a:extLst>
                <a:ext uri="{FF2B5EF4-FFF2-40B4-BE49-F238E27FC236}">
                  <a16:creationId xmlns:a16="http://schemas.microsoft.com/office/drawing/2014/main" id="{B6C06310-1119-4A86-4540-4EC4D7DCEF28}"/>
                </a:ext>
              </a:extLst>
            </p:cNvPr>
            <p:cNvSpPr/>
            <p:nvPr/>
          </p:nvSpPr>
          <p:spPr>
            <a:xfrm>
              <a:off x="8414536" y="3667512"/>
              <a:ext cx="304757" cy="753674"/>
            </a:xfrm>
            <a:prstGeom prst="downArrow">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Down Arrow 20">
              <a:extLst>
                <a:ext uri="{FF2B5EF4-FFF2-40B4-BE49-F238E27FC236}">
                  <a16:creationId xmlns:a16="http://schemas.microsoft.com/office/drawing/2014/main" id="{7CD21F43-F775-3244-1ED8-D7B303482B44}"/>
                </a:ext>
              </a:extLst>
            </p:cNvPr>
            <p:cNvSpPr/>
            <p:nvPr/>
          </p:nvSpPr>
          <p:spPr>
            <a:xfrm rot="5400000">
              <a:off x="7033072" y="4742350"/>
              <a:ext cx="405824" cy="566657"/>
            </a:xfrm>
            <a:prstGeom prst="downArrow">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Down Arrow 21">
              <a:extLst>
                <a:ext uri="{FF2B5EF4-FFF2-40B4-BE49-F238E27FC236}">
                  <a16:creationId xmlns:a16="http://schemas.microsoft.com/office/drawing/2014/main" id="{1CE77F93-C757-C7F4-ABC8-D375100DE2B7}"/>
                </a:ext>
              </a:extLst>
            </p:cNvPr>
            <p:cNvSpPr/>
            <p:nvPr/>
          </p:nvSpPr>
          <p:spPr>
            <a:xfrm rot="10800000">
              <a:off x="5755848" y="3677411"/>
              <a:ext cx="304757" cy="755087"/>
            </a:xfrm>
            <a:prstGeom prst="downArrow">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Bent Arrow 22">
              <a:extLst>
                <a:ext uri="{FF2B5EF4-FFF2-40B4-BE49-F238E27FC236}">
                  <a16:creationId xmlns:a16="http://schemas.microsoft.com/office/drawing/2014/main" id="{8042D28A-12F9-ACBA-697A-6C85BF4AE362}"/>
                </a:ext>
              </a:extLst>
            </p:cNvPr>
            <p:cNvSpPr/>
            <p:nvPr/>
          </p:nvSpPr>
          <p:spPr>
            <a:xfrm>
              <a:off x="5754260" y="1574761"/>
              <a:ext cx="642848" cy="989815"/>
            </a:xfrm>
            <a:prstGeom prst="bentArrow">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sp>
        <p:nvSpPr>
          <p:cNvPr id="44037" name="Footer Placeholder 3">
            <a:extLst>
              <a:ext uri="{FF2B5EF4-FFF2-40B4-BE49-F238E27FC236}">
                <a16:creationId xmlns:a16="http://schemas.microsoft.com/office/drawing/2014/main" id="{86BF0E9C-4642-9B14-29B8-F661F1C203CB}"/>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0EBBFA-3450-4FDB-6DF8-E36FE4B9E2B6}"/>
              </a:ext>
            </a:extLst>
          </p:cNvPr>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Risk Assessment</a:t>
            </a:r>
          </a:p>
        </p:txBody>
      </p:sp>
      <p:sp>
        <p:nvSpPr>
          <p:cNvPr id="45059" name="Footer Placeholder 3">
            <a:extLst>
              <a:ext uri="{FF2B5EF4-FFF2-40B4-BE49-F238E27FC236}">
                <a16:creationId xmlns:a16="http://schemas.microsoft.com/office/drawing/2014/main" id="{93661F89-8311-B650-18F5-8B800E9B387B}"/>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graphicFrame>
        <p:nvGraphicFramePr>
          <p:cNvPr id="2" name="Table 1">
            <a:extLst>
              <a:ext uri="{FF2B5EF4-FFF2-40B4-BE49-F238E27FC236}">
                <a16:creationId xmlns:a16="http://schemas.microsoft.com/office/drawing/2014/main" id="{E2074BEE-F5E3-E493-5C33-6E4C4B513926}"/>
              </a:ext>
            </a:extLst>
          </p:cNvPr>
          <p:cNvGraphicFramePr>
            <a:graphicFrameLocks noGrp="1"/>
          </p:cNvGraphicFramePr>
          <p:nvPr/>
        </p:nvGraphicFramePr>
        <p:xfrm>
          <a:off x="561975" y="1438275"/>
          <a:ext cx="8134350" cy="4652962"/>
        </p:xfrm>
        <a:graphic>
          <a:graphicData uri="http://schemas.openxmlformats.org/drawingml/2006/table">
            <a:tbl>
              <a:tblPr firstRow="1" firstCol="1" bandRow="1"/>
              <a:tblGrid>
                <a:gridCol w="1630538">
                  <a:extLst>
                    <a:ext uri="{9D8B030D-6E8A-4147-A177-3AD203B41FA5}">
                      <a16:colId xmlns:a16="http://schemas.microsoft.com/office/drawing/2014/main" val="20000"/>
                    </a:ext>
                  </a:extLst>
                </a:gridCol>
                <a:gridCol w="550209">
                  <a:extLst>
                    <a:ext uri="{9D8B030D-6E8A-4147-A177-3AD203B41FA5}">
                      <a16:colId xmlns:a16="http://schemas.microsoft.com/office/drawing/2014/main" val="20001"/>
                    </a:ext>
                  </a:extLst>
                </a:gridCol>
                <a:gridCol w="1190371">
                  <a:extLst>
                    <a:ext uri="{9D8B030D-6E8A-4147-A177-3AD203B41FA5}">
                      <a16:colId xmlns:a16="http://schemas.microsoft.com/office/drawing/2014/main" val="20002"/>
                    </a:ext>
                  </a:extLst>
                </a:gridCol>
                <a:gridCol w="1190371">
                  <a:extLst>
                    <a:ext uri="{9D8B030D-6E8A-4147-A177-3AD203B41FA5}">
                      <a16:colId xmlns:a16="http://schemas.microsoft.com/office/drawing/2014/main" val="20003"/>
                    </a:ext>
                  </a:extLst>
                </a:gridCol>
                <a:gridCol w="1191245">
                  <a:extLst>
                    <a:ext uri="{9D8B030D-6E8A-4147-A177-3AD203B41FA5}">
                      <a16:colId xmlns:a16="http://schemas.microsoft.com/office/drawing/2014/main" val="20004"/>
                    </a:ext>
                  </a:extLst>
                </a:gridCol>
                <a:gridCol w="1190371">
                  <a:extLst>
                    <a:ext uri="{9D8B030D-6E8A-4147-A177-3AD203B41FA5}">
                      <a16:colId xmlns:a16="http://schemas.microsoft.com/office/drawing/2014/main" val="20005"/>
                    </a:ext>
                  </a:extLst>
                </a:gridCol>
                <a:gridCol w="1191245">
                  <a:extLst>
                    <a:ext uri="{9D8B030D-6E8A-4147-A177-3AD203B41FA5}">
                      <a16:colId xmlns:a16="http://schemas.microsoft.com/office/drawing/2014/main" val="20006"/>
                    </a:ext>
                  </a:extLst>
                </a:gridCol>
              </a:tblGrid>
              <a:tr h="391351">
                <a:tc gridSpan="7">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rPr>
                        <a:t>Risk Assessment Matrix</a:t>
                      </a:r>
                      <a:endParaRPr lang="en-US" sz="2000" dirty="0">
                        <a:effectLst/>
                        <a:latin typeface="Times New Roman" panose="02020603050405020304" pitchFamily="18" charset="0"/>
                        <a:ea typeface="Calibri" panose="020F050202020403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941">
                <a:tc gridSpan="2">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rPr>
                        <a:t>Probability</a:t>
                      </a:r>
                      <a:endParaRPr lang="en-US" sz="1600" dirty="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15882">
                <a:tc gridSpan="2">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Severity</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Frequent </a:t>
                      </a:r>
                      <a:endParaRPr lang="en-US" sz="160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A</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Likely</a:t>
                      </a:r>
                      <a:endParaRPr lang="en-US" sz="160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B</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Occasional</a:t>
                      </a:r>
                      <a:endParaRPr lang="en-US" sz="160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C</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Seldom</a:t>
                      </a:r>
                      <a:endParaRPr lang="en-US" sz="160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D</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Unlikely</a:t>
                      </a:r>
                      <a:endParaRPr lang="en-US" sz="160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E</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7941">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Catastrophic</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I</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E</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E</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H</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H</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M</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7941">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Critical</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II</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E</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H</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H</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M</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7941">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Marginal</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III</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H</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M</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M</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7941">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Negligible</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IV</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M</a:t>
                      </a:r>
                      <a:endParaRPr lang="en-US" sz="160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rPr>
                        <a:t>L</a:t>
                      </a:r>
                      <a:endParaRPr lang="en-US" sz="1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56024">
                <a:tc gridSpan="7">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rPr>
                        <a:t>E – Extremely High Risk</a:t>
                      </a:r>
                      <a:endParaRPr lang="en-US" sz="16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rPr>
                        <a:t>H – High Risk</a:t>
                      </a:r>
                      <a:endParaRPr lang="en-US" sz="16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rPr>
                        <a:t>M – Moderate Risk</a:t>
                      </a:r>
                      <a:endParaRPr lang="en-US" sz="16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rPr>
                        <a:t>L – Low Risk</a:t>
                      </a:r>
                      <a:endParaRPr lang="en-US" sz="1600" dirty="0">
                        <a:effectLst/>
                        <a:latin typeface="Times New Roman" panose="02020603050405020304" pitchFamily="18" charset="0"/>
                        <a:ea typeface="Calibri" panose="020F0502020204030204" pitchFamily="34"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54262D-CAEA-020C-A0D3-82ABDC4F9AB0}"/>
              </a:ext>
            </a:extLst>
          </p:cNvPr>
          <p:cNvSpPr>
            <a:spLocks noGrp="1"/>
          </p:cNvSpPr>
          <p:nvPr>
            <p:ph type="title"/>
          </p:nvPr>
        </p:nvSpPr>
        <p:spPr>
          <a:xfrm>
            <a:off x="0" y="0"/>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Risk Assessment</a:t>
            </a:r>
          </a:p>
        </p:txBody>
      </p:sp>
      <p:sp>
        <p:nvSpPr>
          <p:cNvPr id="46083" name="Footer Placeholder 3">
            <a:extLst>
              <a:ext uri="{FF2B5EF4-FFF2-40B4-BE49-F238E27FC236}">
                <a16:creationId xmlns:a16="http://schemas.microsoft.com/office/drawing/2014/main" id="{22F2C1BF-4BD3-F6FD-B5DD-EA566BAE4E4E}"/>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pic>
        <p:nvPicPr>
          <p:cNvPr id="46084" name="Picture 3">
            <a:extLst>
              <a:ext uri="{FF2B5EF4-FFF2-40B4-BE49-F238E27FC236}">
                <a16:creationId xmlns:a16="http://schemas.microsoft.com/office/drawing/2014/main" id="{83FA0B92-03EF-B2CF-7BC0-E27C63939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 y="666750"/>
            <a:ext cx="427672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1">
            <a:extLst>
              <a:ext uri="{FF2B5EF4-FFF2-40B4-BE49-F238E27FC236}">
                <a16:creationId xmlns:a16="http://schemas.microsoft.com/office/drawing/2014/main" id="{A74929B3-0163-A1F3-129A-F9984ED496AB}"/>
              </a:ext>
            </a:extLst>
          </p:cNvPr>
          <p:cNvSpPr txBox="1">
            <a:spLocks noChangeArrowheads="1"/>
          </p:cNvSpPr>
          <p:nvPr/>
        </p:nvSpPr>
        <p:spPr bwMode="auto">
          <a:xfrm>
            <a:off x="5329238" y="1019175"/>
            <a:ext cx="33877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en-US" altLang="en-US" sz="2000" b="1">
                <a:latin typeface="Arial" panose="020B0604020202020204" pitchFamily="34" charset="0"/>
                <a:cs typeface="Arial" panose="020B0604020202020204" pitchFamily="34" charset="0"/>
              </a:rPr>
              <a:t>Questions to ask:</a:t>
            </a:r>
          </a:p>
          <a:p>
            <a:endParaRPr lang="en-US" altLang="en-US" sz="2000" b="1">
              <a:latin typeface="Arial" panose="020B0604020202020204" pitchFamily="34" charset="0"/>
              <a:cs typeface="Arial" panose="020B0604020202020204" pitchFamily="34" charset="0"/>
            </a:endParaRPr>
          </a:p>
          <a:p>
            <a:r>
              <a:rPr lang="en-US" altLang="en-US" sz="2000" b="1">
                <a:latin typeface="Arial" panose="020B0604020202020204" pitchFamily="34" charset="0"/>
                <a:cs typeface="Arial" panose="020B0604020202020204" pitchFamily="34" charset="0"/>
              </a:rPr>
              <a:t>What is the task – what are you evaluating?</a:t>
            </a:r>
          </a:p>
          <a:p>
            <a:endParaRPr lang="en-US" altLang="en-US" sz="2000" b="1">
              <a:latin typeface="Arial" panose="020B0604020202020204" pitchFamily="34" charset="0"/>
              <a:cs typeface="Arial" panose="020B0604020202020204" pitchFamily="34" charset="0"/>
            </a:endParaRPr>
          </a:p>
          <a:p>
            <a:r>
              <a:rPr lang="en-US" altLang="en-US" sz="2000" b="1">
                <a:latin typeface="Arial" panose="020B0604020202020204" pitchFamily="34" charset="0"/>
                <a:cs typeface="Arial" panose="020B0604020202020204" pitchFamily="34" charset="0"/>
              </a:rPr>
              <a:t>What is the hazard or potential hazard?</a:t>
            </a:r>
          </a:p>
          <a:p>
            <a:endParaRPr lang="en-US" altLang="en-US" sz="2000" b="1">
              <a:latin typeface="Arial" panose="020B0604020202020204" pitchFamily="34" charset="0"/>
              <a:cs typeface="Arial" panose="020B0604020202020204" pitchFamily="34" charset="0"/>
            </a:endParaRPr>
          </a:p>
          <a:p>
            <a:r>
              <a:rPr lang="en-US" altLang="en-US" sz="2000" b="1">
                <a:latin typeface="Arial" panose="020B0604020202020204" pitchFamily="34" charset="0"/>
                <a:cs typeface="Arial" panose="020B0604020202020204" pitchFamily="34" charset="0"/>
              </a:rPr>
              <a:t>What CONTROL can you put in place to  mitigate the risk?</a:t>
            </a:r>
          </a:p>
          <a:p>
            <a:endParaRPr lang="en-US" altLang="en-US" sz="2000" b="1">
              <a:latin typeface="Arial" panose="020B0604020202020204" pitchFamily="34" charset="0"/>
              <a:cs typeface="Arial" panose="020B0604020202020204" pitchFamily="34" charset="0"/>
            </a:endParaRPr>
          </a:p>
          <a:p>
            <a:r>
              <a:rPr lang="en-US" altLang="en-US" sz="2000" b="1">
                <a:latin typeface="Arial" panose="020B0604020202020204" pitchFamily="34" charset="0"/>
                <a:cs typeface="Arial" panose="020B0604020202020204" pitchFamily="34" charset="0"/>
              </a:rPr>
              <a:t>Does the risk level change?</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43D6-E4F2-7640-9500-3B2507D8D203}"/>
              </a:ext>
            </a:extLst>
          </p:cNvPr>
          <p:cNvSpPr>
            <a:spLocks noGrp="1"/>
          </p:cNvSpPr>
          <p:nvPr>
            <p:ph type="title"/>
          </p:nvPr>
        </p:nvSpPr>
        <p:spPr>
          <a:xfrm>
            <a:off x="296863" y="261938"/>
            <a:ext cx="8405812" cy="666750"/>
          </a:xfrm>
        </p:spPr>
        <p:txBody>
          <a:bodyPr rtlCol="0">
            <a:noAutofit/>
          </a:bodyPr>
          <a:lstStyle/>
          <a:p>
            <a:pPr eaLnBrk="1" fontAlgn="auto" hangingPunct="1">
              <a:spcAft>
                <a:spcPts val="0"/>
              </a:spcAft>
              <a:defRPr/>
            </a:pPr>
            <a:r>
              <a:rPr lang="en-US" sz="4000" dirty="0">
                <a:solidFill>
                  <a:schemeClr val="accent1">
                    <a:lumMod val="75000"/>
                  </a:schemeClr>
                </a:solidFill>
              </a:rPr>
              <a:t>Assignment: DD Form 2977</a:t>
            </a:r>
          </a:p>
        </p:txBody>
      </p:sp>
      <p:sp>
        <p:nvSpPr>
          <p:cNvPr id="47107" name="Footer Placeholder 3">
            <a:extLst>
              <a:ext uri="{FF2B5EF4-FFF2-40B4-BE49-F238E27FC236}">
                <a16:creationId xmlns:a16="http://schemas.microsoft.com/office/drawing/2014/main" id="{B1C5637E-B3DF-BABF-E2A3-0578D6B0E674}"/>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
        <p:nvSpPr>
          <p:cNvPr id="5" name="Content Placeholder 6">
            <a:extLst>
              <a:ext uri="{FF2B5EF4-FFF2-40B4-BE49-F238E27FC236}">
                <a16:creationId xmlns:a16="http://schemas.microsoft.com/office/drawing/2014/main" id="{37443B49-6A9A-76B3-E94B-3AD6CBD9E9FF}"/>
              </a:ext>
            </a:extLst>
          </p:cNvPr>
          <p:cNvSpPr txBox="1">
            <a:spLocks noGrp="1"/>
          </p:cNvSpPr>
          <p:nvPr>
            <p:ph idx="1"/>
          </p:nvPr>
        </p:nvSpPr>
        <p:spPr>
          <a:xfrm>
            <a:off x="263525" y="1370013"/>
            <a:ext cx="8566150" cy="3968750"/>
          </a:xfrm>
        </p:spPr>
        <p:txBody>
          <a:bodyPr rtlCol="0">
            <a:spAutoFit/>
          </a:bodyPr>
          <a:lstStyle/>
          <a:p>
            <a:pPr marL="210312" indent="-210312" eaLnBrk="1" fontAlgn="auto" hangingPunct="1">
              <a:spcAft>
                <a:spcPts val="0"/>
              </a:spcAft>
              <a:buClr>
                <a:schemeClr val="accent2">
                  <a:lumMod val="75000"/>
                </a:schemeClr>
              </a:buClr>
              <a:buFont typeface="Wingdings" pitchFamily="2" charset="2"/>
              <a:buChar char="Ø"/>
              <a:defRPr/>
            </a:pPr>
            <a:r>
              <a:rPr lang="en-US" sz="2400" dirty="0"/>
              <a:t>  Conduct a Risk Assessment of your cash management process (if you don’t have a cash management process, speak to your instructor for an alternative)</a:t>
            </a:r>
          </a:p>
          <a:p>
            <a:pPr marL="438912" lvl="1" indent="-210312" eaLnBrk="1" fontAlgn="auto" hangingPunct="1">
              <a:spcAft>
                <a:spcPts val="0"/>
              </a:spcAft>
              <a:buClr>
                <a:schemeClr val="accent2">
                  <a:lumMod val="75000"/>
                </a:schemeClr>
              </a:buClr>
              <a:buFont typeface="Wingdings" pitchFamily="2" charset="2"/>
              <a:buChar char="Ø"/>
              <a:defRPr/>
            </a:pPr>
            <a:r>
              <a:rPr lang="en-US" sz="2000" dirty="0"/>
              <a:t>Complete the DD2977 Form individually</a:t>
            </a:r>
          </a:p>
          <a:p>
            <a:pPr marL="210312" indent="-210312" eaLnBrk="1" fontAlgn="auto" hangingPunct="1">
              <a:spcAft>
                <a:spcPts val="0"/>
              </a:spcAft>
              <a:buClr>
                <a:schemeClr val="accent2">
                  <a:lumMod val="75000"/>
                </a:schemeClr>
              </a:buClr>
              <a:buFont typeface="Wingdings" pitchFamily="2" charset="2"/>
              <a:buChar char="Ø"/>
              <a:defRPr/>
            </a:pPr>
            <a:endParaRPr lang="en-US" sz="2400" dirty="0"/>
          </a:p>
          <a:p>
            <a:pPr marL="210312" indent="-210312" eaLnBrk="1" fontAlgn="auto" hangingPunct="1">
              <a:spcAft>
                <a:spcPts val="0"/>
              </a:spcAft>
              <a:buClr>
                <a:schemeClr val="accent2">
                  <a:lumMod val="75000"/>
                </a:schemeClr>
              </a:buClr>
              <a:buFont typeface="Wingdings" pitchFamily="2" charset="2"/>
              <a:buChar char="Ø"/>
              <a:defRPr/>
            </a:pPr>
            <a:r>
              <a:rPr lang="en-US" sz="2400" dirty="0"/>
              <a:t>  Brief your DD Form 2977 to your group</a:t>
            </a:r>
          </a:p>
          <a:p>
            <a:pPr marL="438912" lvl="1" indent="-210312" eaLnBrk="1" fontAlgn="auto" hangingPunct="1">
              <a:spcAft>
                <a:spcPts val="0"/>
              </a:spcAft>
              <a:buClr>
                <a:schemeClr val="accent2">
                  <a:lumMod val="75000"/>
                </a:schemeClr>
              </a:buClr>
              <a:buFont typeface="Wingdings" pitchFamily="2" charset="2"/>
              <a:buChar char="Ø"/>
              <a:defRPr/>
            </a:pPr>
            <a:r>
              <a:rPr lang="en-US" sz="2000" dirty="0"/>
              <a:t>Provide feedback to each individual in your group</a:t>
            </a:r>
          </a:p>
          <a:p>
            <a:pPr marL="438912" lvl="1" indent="-210312" eaLnBrk="1" fontAlgn="auto" hangingPunct="1">
              <a:spcAft>
                <a:spcPts val="0"/>
              </a:spcAft>
              <a:buClr>
                <a:schemeClr val="accent2">
                  <a:lumMod val="75000"/>
                </a:schemeClr>
              </a:buClr>
              <a:buFont typeface="Wingdings" pitchFamily="2" charset="2"/>
              <a:buChar char="Ø"/>
              <a:defRPr/>
            </a:pPr>
            <a:r>
              <a:rPr lang="en-US" sz="2000" dirty="0"/>
              <a:t>Receive feedback from your group members and update your form</a:t>
            </a:r>
          </a:p>
          <a:p>
            <a:pPr marL="210312" indent="-210312" eaLnBrk="1" fontAlgn="auto" hangingPunct="1">
              <a:spcAft>
                <a:spcPts val="0"/>
              </a:spcAft>
              <a:buClr>
                <a:schemeClr val="accent2">
                  <a:lumMod val="75000"/>
                </a:schemeClr>
              </a:buClr>
              <a:buFont typeface="Wingdings" pitchFamily="2" charset="2"/>
              <a:buChar char="Ø"/>
              <a:defRPr/>
            </a:pPr>
            <a:endParaRPr lang="en-US" sz="2400" dirty="0"/>
          </a:p>
          <a:p>
            <a:pPr marL="210312" indent="-210312" eaLnBrk="1" fontAlgn="auto" hangingPunct="1">
              <a:spcAft>
                <a:spcPts val="0"/>
              </a:spcAft>
              <a:buClr>
                <a:schemeClr val="accent2">
                  <a:lumMod val="75000"/>
                </a:schemeClr>
              </a:buClr>
              <a:buFont typeface="Wingdings" pitchFamily="2" charset="2"/>
              <a:buChar char="Ø"/>
              <a:defRPr/>
            </a:pPr>
            <a:r>
              <a:rPr lang="en-US" sz="2400" dirty="0"/>
              <a:t>Turn in your completed/updated form to your instructor</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E4C1-CBFC-FB90-F729-7BFE65B522DA}"/>
              </a:ext>
            </a:extLst>
          </p:cNvPr>
          <p:cNvSpPr>
            <a:spLocks noGrp="1"/>
          </p:cNvSpPr>
          <p:nvPr>
            <p:ph type="title"/>
          </p:nvPr>
        </p:nvSpPr>
        <p:spPr>
          <a:xfrm>
            <a:off x="431800" y="546100"/>
            <a:ext cx="8207375" cy="668338"/>
          </a:xfrm>
        </p:spPr>
        <p:txBody>
          <a:bodyPr rtlCol="0">
            <a:normAutofit/>
          </a:bodyPr>
          <a:lstStyle/>
          <a:p>
            <a:pPr eaLnBrk="1" fontAlgn="auto" hangingPunct="1">
              <a:spcAft>
                <a:spcPts val="0"/>
              </a:spcAft>
              <a:defRPr/>
            </a:pPr>
            <a:r>
              <a:rPr lang="en-US" sz="3600" dirty="0">
                <a:solidFill>
                  <a:schemeClr val="accent1">
                    <a:lumMod val="75000"/>
                  </a:schemeClr>
                </a:solidFill>
              </a:rPr>
              <a:t>Module Objectives</a:t>
            </a:r>
          </a:p>
        </p:txBody>
      </p:sp>
      <p:sp>
        <p:nvSpPr>
          <p:cNvPr id="7" name="Content Placeholder 6">
            <a:extLst>
              <a:ext uri="{FF2B5EF4-FFF2-40B4-BE49-F238E27FC236}">
                <a16:creationId xmlns:a16="http://schemas.microsoft.com/office/drawing/2014/main" id="{62CEE425-D01F-5033-B96A-A50EE87C1B70}"/>
              </a:ext>
            </a:extLst>
          </p:cNvPr>
          <p:cNvSpPr txBox="1">
            <a:spLocks noGrp="1"/>
          </p:cNvSpPr>
          <p:nvPr>
            <p:ph idx="1"/>
          </p:nvPr>
        </p:nvSpPr>
        <p:spPr>
          <a:xfrm>
            <a:off x="438150" y="1782763"/>
            <a:ext cx="8131175" cy="4346575"/>
          </a:xfrm>
        </p:spPr>
        <p:txBody>
          <a:bodyPr rtlCol="0">
            <a:spAutoFit/>
          </a:bodyPr>
          <a:lstStyle/>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cs typeface="Arial" panose="020B0604020202020204" pitchFamily="34" charset="0"/>
              </a:rPr>
              <a:t> Explore the roles and responsibilities associated with Internal Controls and established monitoring plan.</a:t>
            </a: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t>Identify breakdowns in internal controls, impacts and possible mitigating  responses.</a:t>
            </a:r>
          </a:p>
          <a:p>
            <a:pPr marL="342900" indent="-342900" defTabSz="2286000" eaLnBrk="1" fontAlgn="auto" hangingPunct="1">
              <a:spcAft>
                <a:spcPts val="0"/>
              </a:spcAft>
              <a:buClr>
                <a:schemeClr val="accent2">
                  <a:lumMod val="75000"/>
                </a:schemeClr>
              </a:buClr>
              <a:buSzPct val="100000"/>
              <a:buFont typeface="Wingdings" pitchFamily="2" charset="2"/>
              <a:buChar char="q"/>
              <a:defRPr/>
            </a:pP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t>Relate each standard of internal controls to the operational environment.</a:t>
            </a:r>
          </a:p>
          <a:p>
            <a:pPr marL="342900" indent="-342900" defTabSz="2286000" eaLnBrk="1" fontAlgn="auto" hangingPunct="1">
              <a:spcAft>
                <a:spcPts val="0"/>
              </a:spcAft>
              <a:buClr>
                <a:schemeClr val="accent2">
                  <a:lumMod val="75000"/>
                </a:schemeClr>
              </a:buClr>
              <a:buSzPct val="100000"/>
              <a:buFont typeface="Wingdings" pitchFamily="2" charset="2"/>
              <a:buChar char="q"/>
              <a:defRPr/>
            </a:pPr>
            <a:endParaRPr lang="en-US" b="1" dirty="0"/>
          </a:p>
          <a:p>
            <a:pPr marL="342900" indent="-342900" defTabSz="2286000" eaLnBrk="1" fontAlgn="auto" hangingPunct="1">
              <a:spcAft>
                <a:spcPts val="0"/>
              </a:spcAft>
              <a:buClr>
                <a:schemeClr val="accent2">
                  <a:lumMod val="75000"/>
                </a:schemeClr>
              </a:buClr>
              <a:buSzPct val="100000"/>
              <a:buFont typeface="Wingdings" pitchFamily="2" charset="2"/>
              <a:buChar char="q"/>
              <a:defRPr/>
            </a:pPr>
            <a:r>
              <a:rPr lang="en-US" b="1" dirty="0"/>
              <a:t>Given the 5 step Risk Assessment process, determine level of risk.</a:t>
            </a:r>
          </a:p>
        </p:txBody>
      </p:sp>
      <p:sp>
        <p:nvSpPr>
          <p:cNvPr id="48132" name="Footer Placeholder 3">
            <a:extLst>
              <a:ext uri="{FF2B5EF4-FFF2-40B4-BE49-F238E27FC236}">
                <a16:creationId xmlns:a16="http://schemas.microsoft.com/office/drawing/2014/main" id="{CE2B9A05-B82B-1A59-1419-AC18AECEADEB}"/>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910571F-CD4F-504C-8C4A-8FFDD91DA673}"/>
              </a:ext>
            </a:extLst>
          </p:cNvPr>
          <p:cNvSpPr>
            <a:spLocks noGrp="1"/>
          </p:cNvSpPr>
          <p:nvPr>
            <p:ph type="ctrTitle"/>
          </p:nvPr>
        </p:nvSpPr>
        <p:spPr>
          <a:xfrm>
            <a:off x="68263" y="234950"/>
            <a:ext cx="4032250" cy="2681288"/>
          </a:xfrm>
        </p:spPr>
        <p:txBody>
          <a:bodyPr/>
          <a:lstStyle/>
          <a:p>
            <a:pPr algn="ctr" eaLnBrk="1" hangingPunct="1"/>
            <a:r>
              <a:rPr lang="en-US" altLang="en-US" sz="5400" b="1"/>
              <a:t>NAF </a:t>
            </a:r>
            <a:br>
              <a:rPr lang="en-US" altLang="en-US" sz="5400" b="1"/>
            </a:br>
            <a:r>
              <a:rPr lang="en-US" altLang="en-US" sz="5400" b="1"/>
              <a:t>Internal Controls</a:t>
            </a:r>
          </a:p>
        </p:txBody>
      </p:sp>
      <p:sp>
        <p:nvSpPr>
          <p:cNvPr id="49155" name="Subtitle 2">
            <a:extLst>
              <a:ext uri="{FF2B5EF4-FFF2-40B4-BE49-F238E27FC236}">
                <a16:creationId xmlns:a16="http://schemas.microsoft.com/office/drawing/2014/main" id="{9A8F6B3C-46EA-7702-6C9B-00F58D9B0414}"/>
              </a:ext>
            </a:extLst>
          </p:cNvPr>
          <p:cNvSpPr>
            <a:spLocks noGrp="1"/>
          </p:cNvSpPr>
          <p:nvPr>
            <p:ph type="subTitle" idx="1"/>
          </p:nvPr>
        </p:nvSpPr>
        <p:spPr>
          <a:xfrm>
            <a:off x="2084388" y="3255963"/>
            <a:ext cx="4951412" cy="255587"/>
          </a:xfrm>
        </p:spPr>
        <p:txBody>
          <a:bodyPr/>
          <a:lstStyle/>
          <a:p>
            <a:pPr algn="ctr" eaLnBrk="1" hangingPunct="1">
              <a:spcBef>
                <a:spcPct val="0"/>
              </a:spcBef>
            </a:pPr>
            <a:r>
              <a:rPr lang="en-US" altLang="en-US" sz="1000" b="1"/>
              <a:t>MG Robert M. Joyce School for Family and MWR</a:t>
            </a:r>
          </a:p>
        </p:txBody>
      </p:sp>
      <p:sp>
        <p:nvSpPr>
          <p:cNvPr id="4" name="TextBox 3">
            <a:extLst>
              <a:ext uri="{FF2B5EF4-FFF2-40B4-BE49-F238E27FC236}">
                <a16:creationId xmlns:a16="http://schemas.microsoft.com/office/drawing/2014/main" id="{4270B88C-E906-4F5F-BBBF-3A36942A6332}"/>
              </a:ext>
            </a:extLst>
          </p:cNvPr>
          <p:cNvSpPr txBox="1"/>
          <p:nvPr/>
        </p:nvSpPr>
        <p:spPr>
          <a:xfrm>
            <a:off x="4240213" y="549275"/>
            <a:ext cx="4730750" cy="2325688"/>
          </a:xfrm>
          <a:prstGeom prst="rect">
            <a:avLst/>
          </a:prstGeom>
          <a:noFill/>
        </p:spPr>
        <p:txBody>
          <a:bodyPr lIns="108672" tIns="54336" rIns="108672" bIns="54336">
            <a:spAutoFit/>
          </a:bodyPr>
          <a:lstStyle/>
          <a:p>
            <a:pPr algn="ctr" eaLnBrk="1" fontAlgn="auto" hangingPunct="1">
              <a:spcBef>
                <a:spcPts val="0"/>
              </a:spcBef>
              <a:spcAft>
                <a:spcPts val="0"/>
              </a:spcAft>
              <a:defRPr/>
            </a:pPr>
            <a:r>
              <a:rPr lang="en-US" sz="3600" b="1" dirty="0">
                <a:solidFill>
                  <a:schemeClr val="bg1"/>
                </a:solidFill>
                <a:latin typeface="+mn-lt"/>
              </a:rPr>
              <a:t>Module 2: </a:t>
            </a:r>
          </a:p>
          <a:p>
            <a:pPr algn="ctr" eaLnBrk="1" fontAlgn="auto" hangingPunct="1">
              <a:spcBef>
                <a:spcPts val="0"/>
              </a:spcBef>
              <a:spcAft>
                <a:spcPts val="0"/>
              </a:spcAft>
              <a:defRPr/>
            </a:pPr>
            <a:r>
              <a:rPr lang="en-US" sz="3600" b="1" dirty="0">
                <a:solidFill>
                  <a:schemeClr val="bg1"/>
                </a:solidFill>
                <a:latin typeface="+mn-lt"/>
              </a:rPr>
              <a:t>Managing Internal Controls through “Reasonable Controls”</a:t>
            </a:r>
          </a:p>
        </p:txBody>
      </p:sp>
      <p:pic>
        <p:nvPicPr>
          <p:cNvPr id="49157" name="Picture 1">
            <a:extLst>
              <a:ext uri="{FF2B5EF4-FFF2-40B4-BE49-F238E27FC236}">
                <a16:creationId xmlns:a16="http://schemas.microsoft.com/office/drawing/2014/main" id="{B6935B11-EBF1-0C51-4FFE-FEAF106B421B}"/>
              </a:ext>
            </a:extLst>
          </p:cNvPr>
          <p:cNvPicPr>
            <a:picLocks noChangeAspect="1"/>
          </p:cNvPicPr>
          <p:nvPr/>
        </p:nvPicPr>
        <p:blipFill>
          <a:blip r:embed="rId3">
            <a:extLst>
              <a:ext uri="{28A0092B-C50C-407E-A947-70E740481C1C}">
                <a14:useLocalDpi xmlns:a14="http://schemas.microsoft.com/office/drawing/2010/main" val="0"/>
              </a:ext>
            </a:extLst>
          </a:blip>
          <a:srcRect l="8147" t="32512" r="10020" b="38965"/>
          <a:stretch>
            <a:fillRect/>
          </a:stretch>
        </p:blipFill>
        <p:spPr bwMode="auto">
          <a:xfrm>
            <a:off x="1144588" y="4297363"/>
            <a:ext cx="68389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64BF-EA56-80CA-EEF8-C8054DA8449F}"/>
              </a:ext>
            </a:extLst>
          </p:cNvPr>
          <p:cNvSpPr>
            <a:spLocks noGrp="1"/>
          </p:cNvSpPr>
          <p:nvPr>
            <p:ph type="title"/>
          </p:nvPr>
        </p:nvSpPr>
        <p:spPr>
          <a:xfrm>
            <a:off x="136525" y="373063"/>
            <a:ext cx="9007475" cy="668337"/>
          </a:xfrm>
        </p:spPr>
        <p:txBody>
          <a:bodyPr rtlCol="0">
            <a:normAutofit/>
          </a:bodyPr>
          <a:lstStyle/>
          <a:p>
            <a:pPr eaLnBrk="1" fontAlgn="auto" hangingPunct="1">
              <a:spcAft>
                <a:spcPts val="0"/>
              </a:spcAft>
              <a:defRPr/>
            </a:pPr>
            <a:r>
              <a:rPr lang="en-US" sz="3600" dirty="0">
                <a:solidFill>
                  <a:schemeClr val="accent1">
                    <a:lumMod val="75000"/>
                  </a:schemeClr>
                </a:solidFill>
              </a:rPr>
              <a:t>Foundation Courses &amp; Pre-work  </a:t>
            </a:r>
          </a:p>
        </p:txBody>
      </p:sp>
      <p:sp>
        <p:nvSpPr>
          <p:cNvPr id="15" name="Content Placeholder 6">
            <a:extLst>
              <a:ext uri="{FF2B5EF4-FFF2-40B4-BE49-F238E27FC236}">
                <a16:creationId xmlns:a16="http://schemas.microsoft.com/office/drawing/2014/main" id="{28041853-955E-D87F-D46F-AA94E1D358D6}"/>
              </a:ext>
            </a:extLst>
          </p:cNvPr>
          <p:cNvSpPr txBox="1">
            <a:spLocks noGrp="1"/>
          </p:cNvSpPr>
          <p:nvPr>
            <p:ph idx="1"/>
          </p:nvPr>
        </p:nvSpPr>
        <p:spPr>
          <a:xfrm>
            <a:off x="188913" y="1557338"/>
            <a:ext cx="4333875" cy="1706562"/>
          </a:xfrm>
        </p:spPr>
        <p:txBody>
          <a:bodyPr rtlCol="0">
            <a:spAutoFit/>
          </a:bodyPr>
          <a:lstStyle/>
          <a:p>
            <a:pPr marL="342900" indent="-342900" eaLnBrk="1" fontAlgn="auto" hangingPunct="1">
              <a:spcAft>
                <a:spcPts val="0"/>
              </a:spcAft>
              <a:buClr>
                <a:schemeClr val="accent1">
                  <a:lumMod val="50000"/>
                </a:schemeClr>
              </a:buClr>
              <a:buSzPct val="100000"/>
              <a:buFont typeface="Arial" panose="020B0604020202020204" pitchFamily="34" charset="0"/>
              <a:buNone/>
              <a:defRPr/>
            </a:pPr>
            <a:r>
              <a:rPr lang="en-US" b="1" u="sng" dirty="0">
                <a:solidFill>
                  <a:schemeClr val="accent2">
                    <a:lumMod val="75000"/>
                  </a:schemeClr>
                </a:solidFill>
              </a:rPr>
              <a:t>Foundation Courses</a:t>
            </a:r>
          </a:p>
          <a:p>
            <a:pPr marL="342900" indent="-342900" eaLnBrk="1" fontAlgn="auto" hangingPunct="1">
              <a:spcAft>
                <a:spcPts val="0"/>
              </a:spcAft>
              <a:buClr>
                <a:schemeClr val="accent1">
                  <a:lumMod val="50000"/>
                </a:schemeClr>
              </a:buClr>
              <a:buSzPct val="100000"/>
              <a:buFont typeface="Wingdings" pitchFamily="2" charset="2"/>
              <a:buChar char="Ø"/>
              <a:defRPr/>
            </a:pPr>
            <a:r>
              <a:rPr lang="en-US" sz="1600" dirty="0"/>
              <a:t>Family &amp; MWR Orientation (online)</a:t>
            </a:r>
          </a:p>
          <a:p>
            <a:pPr marL="342900" indent="-342900" eaLnBrk="1" fontAlgn="auto" hangingPunct="1">
              <a:spcAft>
                <a:spcPts val="0"/>
              </a:spcAft>
              <a:buClr>
                <a:schemeClr val="accent1">
                  <a:lumMod val="50000"/>
                </a:schemeClr>
              </a:buClr>
              <a:buSzPct val="100000"/>
              <a:buFont typeface="Wingdings" pitchFamily="2" charset="2"/>
              <a:buChar char="Ø"/>
              <a:defRPr/>
            </a:pPr>
            <a:r>
              <a:rPr lang="en-US" sz="1600" dirty="0"/>
              <a:t>Operation Excellence (online or classroom)</a:t>
            </a:r>
          </a:p>
          <a:p>
            <a:pPr marL="342900" indent="-342900" eaLnBrk="1" fontAlgn="auto" hangingPunct="1">
              <a:spcAft>
                <a:spcPts val="0"/>
              </a:spcAft>
              <a:buClr>
                <a:schemeClr val="accent1">
                  <a:lumMod val="50000"/>
                </a:schemeClr>
              </a:buClr>
              <a:buSzPct val="100000"/>
              <a:buFont typeface="Wingdings" pitchFamily="2" charset="2"/>
              <a:buChar char="Ø"/>
              <a:defRPr/>
            </a:pPr>
            <a:r>
              <a:rPr lang="en-US" sz="1600" dirty="0"/>
              <a:t>Family &amp; MWR Basic Management Course (online) </a:t>
            </a:r>
          </a:p>
        </p:txBody>
      </p:sp>
      <p:sp>
        <p:nvSpPr>
          <p:cNvPr id="17" name="Rectangle 16">
            <a:extLst>
              <a:ext uri="{FF2B5EF4-FFF2-40B4-BE49-F238E27FC236}">
                <a16:creationId xmlns:a16="http://schemas.microsoft.com/office/drawing/2014/main" id="{A7F2E006-312C-1770-3432-6A93964AFD16}"/>
              </a:ext>
            </a:extLst>
          </p:cNvPr>
          <p:cNvSpPr/>
          <p:nvPr/>
        </p:nvSpPr>
        <p:spPr>
          <a:xfrm>
            <a:off x="4545013" y="1516063"/>
            <a:ext cx="4483100" cy="2970212"/>
          </a:xfrm>
          <a:prstGeom prst="rect">
            <a:avLst/>
          </a:prstGeom>
        </p:spPr>
        <p:txBody>
          <a:bodyPr>
            <a:spAutoFit/>
          </a:bodyPr>
          <a:lstStyle/>
          <a:p>
            <a:pPr marL="342900" indent="-342900" eaLnBrk="1" fontAlgn="auto" hangingPunct="1">
              <a:spcBef>
                <a:spcPts val="0"/>
              </a:spcBef>
              <a:spcAft>
                <a:spcPts val="0"/>
              </a:spcAft>
              <a:buClr>
                <a:schemeClr val="accent1">
                  <a:lumMod val="50000"/>
                </a:schemeClr>
              </a:buClr>
              <a:buSzPct val="100000"/>
              <a:defRPr/>
            </a:pPr>
            <a:r>
              <a:rPr lang="en-US" sz="2200" b="1" u="sng" dirty="0">
                <a:solidFill>
                  <a:schemeClr val="accent2">
                    <a:lumMod val="75000"/>
                  </a:schemeClr>
                </a:solidFill>
                <a:latin typeface="+mn-lt"/>
              </a:rPr>
              <a:t>Pre-work</a:t>
            </a:r>
          </a:p>
          <a:p>
            <a:pPr marL="342900" indent="-342900" eaLnBrk="1" fontAlgn="auto" hangingPunct="1">
              <a:spcBef>
                <a:spcPts val="0"/>
              </a:spcBef>
              <a:spcAft>
                <a:spcPts val="0"/>
              </a:spcAft>
              <a:buClr>
                <a:schemeClr val="accent1">
                  <a:lumMod val="50000"/>
                </a:schemeClr>
              </a:buClr>
              <a:buSzPct val="100000"/>
              <a:defRPr/>
            </a:pPr>
            <a:endParaRPr lang="en-US" sz="500" b="1" dirty="0">
              <a:solidFill>
                <a:schemeClr val="accent2">
                  <a:lumMod val="75000"/>
                </a:schemeClr>
              </a:solidFill>
              <a:latin typeface="+mn-lt"/>
            </a:endParaRPr>
          </a:p>
          <a:p>
            <a:pPr eaLnBrk="1" fontAlgn="auto" hangingPunct="1">
              <a:spcBef>
                <a:spcPts val="0"/>
              </a:spcBef>
              <a:spcAft>
                <a:spcPts val="0"/>
              </a:spcAft>
              <a:buClr>
                <a:schemeClr val="accent1">
                  <a:lumMod val="50000"/>
                </a:schemeClr>
              </a:buClr>
              <a:buFont typeface="Wingdings" pitchFamily="2" charset="2"/>
              <a:buChar char="Ø"/>
              <a:defRPr/>
            </a:pPr>
            <a:r>
              <a:rPr lang="en-US" sz="1600" dirty="0">
                <a:solidFill>
                  <a:schemeClr val="accent2">
                    <a:lumMod val="75000"/>
                  </a:schemeClr>
                </a:solidFill>
                <a:latin typeface="+mn-lt"/>
              </a:rPr>
              <a:t>  </a:t>
            </a:r>
            <a:r>
              <a:rPr lang="en-US" sz="1600" dirty="0">
                <a:latin typeface="+mn-lt"/>
              </a:rPr>
              <a:t>Review Module 9 of the Family and MWR Basic Management Course: Management Controls </a:t>
            </a:r>
          </a:p>
          <a:p>
            <a:pPr eaLnBrk="1" fontAlgn="auto" hangingPunct="1">
              <a:spcBef>
                <a:spcPts val="0"/>
              </a:spcBef>
              <a:spcAft>
                <a:spcPts val="0"/>
              </a:spcAft>
              <a:buClr>
                <a:schemeClr val="accent1">
                  <a:lumMod val="50000"/>
                </a:schemeClr>
              </a:buClr>
              <a:buFont typeface="Wingdings" pitchFamily="2" charset="2"/>
              <a:buChar char="Ø"/>
              <a:defRPr/>
            </a:pPr>
            <a:endParaRPr lang="en-US" sz="1600" dirty="0">
              <a:latin typeface="+mn-lt"/>
            </a:endParaRPr>
          </a:p>
          <a:p>
            <a:pPr eaLnBrk="1" fontAlgn="auto" hangingPunct="1">
              <a:spcBef>
                <a:spcPts val="0"/>
              </a:spcBef>
              <a:spcAft>
                <a:spcPts val="0"/>
              </a:spcAft>
              <a:buClr>
                <a:schemeClr val="accent1">
                  <a:lumMod val="50000"/>
                </a:schemeClr>
              </a:buClr>
              <a:buFont typeface="Wingdings" pitchFamily="2" charset="2"/>
              <a:buChar char="Ø"/>
              <a:defRPr/>
            </a:pPr>
            <a:r>
              <a:rPr lang="en-US" sz="1600" dirty="0">
                <a:latin typeface="+mn-lt"/>
              </a:rPr>
              <a:t>  Review United States Government Accountability Office (GAO) AIMD-00-21.3.1 - Standards for Internal Control in the Federal Government               </a:t>
            </a:r>
            <a:r>
              <a:rPr lang="en-US" sz="1600" b="1" dirty="0">
                <a:latin typeface="+mn-lt"/>
              </a:rPr>
              <a:t>– The GREEN BOOK</a:t>
            </a:r>
          </a:p>
          <a:p>
            <a:pPr eaLnBrk="1" fontAlgn="auto" hangingPunct="1">
              <a:spcBef>
                <a:spcPts val="0"/>
              </a:spcBef>
              <a:spcAft>
                <a:spcPts val="0"/>
              </a:spcAft>
              <a:buClr>
                <a:schemeClr val="accent1">
                  <a:lumMod val="50000"/>
                </a:schemeClr>
              </a:buClr>
              <a:buFont typeface="Wingdings" pitchFamily="2" charset="2"/>
              <a:buChar char="Ø"/>
              <a:defRPr/>
            </a:pPr>
            <a:endParaRPr lang="en-US" sz="1600" b="1" dirty="0">
              <a:latin typeface="+mn-lt"/>
            </a:endParaRPr>
          </a:p>
          <a:p>
            <a:pPr eaLnBrk="1" fontAlgn="auto" hangingPunct="1">
              <a:spcBef>
                <a:spcPts val="0"/>
              </a:spcBef>
              <a:spcAft>
                <a:spcPts val="0"/>
              </a:spcAft>
              <a:buClr>
                <a:schemeClr val="accent1">
                  <a:lumMod val="50000"/>
                </a:schemeClr>
              </a:buClr>
              <a:buFont typeface="Wingdings" pitchFamily="2" charset="2"/>
              <a:buChar char="Ø"/>
              <a:defRPr/>
            </a:pPr>
            <a:r>
              <a:rPr lang="en-US" sz="1600" dirty="0">
                <a:latin typeface="+mn-lt"/>
              </a:rPr>
              <a:t>  Interview a Manager in your chain or FM expert on RMIC and return pre-class.</a:t>
            </a:r>
          </a:p>
        </p:txBody>
      </p:sp>
      <p:sp>
        <p:nvSpPr>
          <p:cNvPr id="22533" name="Footer Placeholder 3">
            <a:extLst>
              <a:ext uri="{FF2B5EF4-FFF2-40B4-BE49-F238E27FC236}">
                <a16:creationId xmlns:a16="http://schemas.microsoft.com/office/drawing/2014/main" id="{2B69E08E-94CE-DACF-CBB8-DD39C2B3F153}"/>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7507BE-9A20-FDA6-6AF6-8F88A7A7B8CB}"/>
              </a:ext>
            </a:extLst>
          </p:cNvPr>
          <p:cNvSpPr>
            <a:spLocks noGrp="1"/>
          </p:cNvSpPr>
          <p:nvPr>
            <p:ph type="title"/>
          </p:nvPr>
        </p:nvSpPr>
        <p:spPr>
          <a:xfrm>
            <a:off x="269875" y="225425"/>
            <a:ext cx="8407400" cy="668338"/>
          </a:xfrm>
        </p:spPr>
        <p:txBody>
          <a:bodyPr rtlCol="0">
            <a:normAutofit/>
          </a:bodyPr>
          <a:lstStyle/>
          <a:p>
            <a:pPr eaLnBrk="1" fontAlgn="auto" hangingPunct="1">
              <a:spcAft>
                <a:spcPts val="0"/>
              </a:spcAft>
              <a:defRPr/>
            </a:pPr>
            <a:r>
              <a:rPr lang="en-US" sz="3600" dirty="0">
                <a:solidFill>
                  <a:schemeClr val="accent2">
                    <a:lumMod val="75000"/>
                  </a:schemeClr>
                </a:solidFill>
              </a:rPr>
              <a:t>Module 1 Review </a:t>
            </a:r>
          </a:p>
        </p:txBody>
      </p:sp>
      <p:sp>
        <p:nvSpPr>
          <p:cNvPr id="51203" name="Content Placeholder 6">
            <a:extLst>
              <a:ext uri="{FF2B5EF4-FFF2-40B4-BE49-F238E27FC236}">
                <a16:creationId xmlns:a16="http://schemas.microsoft.com/office/drawing/2014/main" id="{E0C64090-894B-EB1B-D75C-211FD7EB5C4D}"/>
              </a:ext>
            </a:extLst>
          </p:cNvPr>
          <p:cNvSpPr>
            <a:spLocks noGrp="1"/>
          </p:cNvSpPr>
          <p:nvPr>
            <p:ph idx="1"/>
          </p:nvPr>
        </p:nvSpPr>
        <p:spPr>
          <a:xfrm>
            <a:off x="295275" y="1898650"/>
            <a:ext cx="3333750" cy="3698875"/>
          </a:xfrm>
        </p:spPr>
        <p:txBody>
          <a:bodyPr>
            <a:spAutoFit/>
          </a:bodyPr>
          <a:lstStyle/>
          <a:p>
            <a:pPr marL="342900" indent="-342900" eaLnBrk="1" hangingPunct="1">
              <a:buClr>
                <a:schemeClr val="tx2"/>
              </a:buClr>
              <a:buFont typeface="Wingdings" panose="05000000000000000000" pitchFamily="2" charset="2"/>
              <a:buChar char="Ø"/>
            </a:pPr>
            <a:r>
              <a:rPr lang="en-US" altLang="en-US" sz="3000" b="1"/>
              <a:t> Risk Assessment</a:t>
            </a:r>
          </a:p>
          <a:p>
            <a:pPr marL="342900" indent="-342900" eaLnBrk="1" hangingPunct="1">
              <a:buClr>
                <a:schemeClr val="tx2"/>
              </a:buClr>
              <a:buFont typeface="Wingdings" panose="05000000000000000000" pitchFamily="2" charset="2"/>
              <a:buChar char="Ø"/>
            </a:pPr>
            <a:endParaRPr lang="en-US" altLang="en-US" sz="3000" b="1"/>
          </a:p>
          <a:p>
            <a:pPr marL="342900" indent="-342900" eaLnBrk="1" hangingPunct="1">
              <a:buClr>
                <a:schemeClr val="tx2"/>
              </a:buClr>
              <a:buFont typeface="Wingdings" panose="05000000000000000000" pitchFamily="2" charset="2"/>
              <a:buChar char="Ø"/>
            </a:pPr>
            <a:r>
              <a:rPr lang="en-US" altLang="en-US" sz="3000" b="1"/>
              <a:t> What did you learn about your program by using the Deliberate Risk Assessment?</a:t>
            </a:r>
          </a:p>
        </p:txBody>
      </p:sp>
      <p:pic>
        <p:nvPicPr>
          <p:cNvPr id="51204" name="Picture 6">
            <a:extLst>
              <a:ext uri="{FF2B5EF4-FFF2-40B4-BE49-F238E27FC236}">
                <a16:creationId xmlns:a16="http://schemas.microsoft.com/office/drawing/2014/main" id="{89457CCD-0C9E-9B0B-9F75-D856A71E3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3" y="254000"/>
            <a:ext cx="416401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1" name="Right Brace 10">
            <a:extLst>
              <a:ext uri="{FF2B5EF4-FFF2-40B4-BE49-F238E27FC236}">
                <a16:creationId xmlns:a16="http://schemas.microsoft.com/office/drawing/2014/main" id="{AAA96B9E-75CA-CE0F-1670-766169CB3E8E}"/>
              </a:ext>
            </a:extLst>
          </p:cNvPr>
          <p:cNvSpPr/>
          <p:nvPr/>
        </p:nvSpPr>
        <p:spPr>
          <a:xfrm>
            <a:off x="3767138" y="1243013"/>
            <a:ext cx="473075" cy="4411662"/>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1206" name="Footer Placeholder 3">
            <a:extLst>
              <a:ext uri="{FF2B5EF4-FFF2-40B4-BE49-F238E27FC236}">
                <a16:creationId xmlns:a16="http://schemas.microsoft.com/office/drawing/2014/main" id="{2E0866A1-41F0-D9F8-DB47-FEBAD001E940}"/>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pic>
        <p:nvPicPr>
          <p:cNvPr id="51207" name="Picture 3">
            <a:extLst>
              <a:ext uri="{FF2B5EF4-FFF2-40B4-BE49-F238E27FC236}">
                <a16:creationId xmlns:a16="http://schemas.microsoft.com/office/drawing/2014/main" id="{F90B2E7B-479A-4812-DE6B-AF3793EEF138}"/>
              </a:ext>
            </a:extLst>
          </p:cNvPr>
          <p:cNvPicPr>
            <a:picLocks noChangeAspect="1"/>
          </p:cNvPicPr>
          <p:nvPr/>
        </p:nvPicPr>
        <p:blipFill>
          <a:blip r:embed="rId3">
            <a:extLst>
              <a:ext uri="{28A0092B-C50C-407E-A947-70E740481C1C}">
                <a14:useLocalDpi xmlns:a14="http://schemas.microsoft.com/office/drawing/2010/main" val="0"/>
              </a:ext>
            </a:extLst>
          </a:blip>
          <a:srcRect b="48743"/>
          <a:stretch>
            <a:fillRect/>
          </a:stretch>
        </p:blipFill>
        <p:spPr bwMode="auto">
          <a:xfrm>
            <a:off x="4572000" y="3476625"/>
            <a:ext cx="4124325"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3377-9349-7261-B7FF-7DE7C22BEBF8}"/>
              </a:ext>
            </a:extLst>
          </p:cNvPr>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52227" name="Picture 2" descr="http://www.audits.uillinois.edu/UserFiles/Servers/Server_1201462/Image/Internal-Control-Pyramid.gif">
            <a:extLst>
              <a:ext uri="{FF2B5EF4-FFF2-40B4-BE49-F238E27FC236}">
                <a16:creationId xmlns:a16="http://schemas.microsoft.com/office/drawing/2014/main" id="{2C6266A5-ED4F-9E85-CBEC-7A3CCFD2C42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52228" name="Rectangle 9">
            <a:extLst>
              <a:ext uri="{FF2B5EF4-FFF2-40B4-BE49-F238E27FC236}">
                <a16:creationId xmlns:a16="http://schemas.microsoft.com/office/drawing/2014/main" id="{794FCC14-A3BA-78EE-8475-101DE3F5B6D8}"/>
              </a:ext>
            </a:extLst>
          </p:cNvPr>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52229" name="Footer Placeholder 3">
            <a:extLst>
              <a:ext uri="{FF2B5EF4-FFF2-40B4-BE49-F238E27FC236}">
                <a16:creationId xmlns:a16="http://schemas.microsoft.com/office/drawing/2014/main" id="{A93AF23A-6BC3-2B38-29D1-37C54AD67190}"/>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A6A0CA-8481-D773-E3F8-FDC01451585C}"/>
              </a:ext>
            </a:extLst>
          </p:cNvPr>
          <p:cNvSpPr>
            <a:spLocks noGrp="1"/>
          </p:cNvSpPr>
          <p:nvPr>
            <p:ph type="title"/>
          </p:nvPr>
        </p:nvSpPr>
        <p:spPr>
          <a:xfrm>
            <a:off x="347663" y="279400"/>
            <a:ext cx="8407400" cy="666750"/>
          </a:xfrm>
        </p:spPr>
        <p:txBody>
          <a:bodyPr rtlCol="0">
            <a:normAutofit/>
          </a:bodyPr>
          <a:lstStyle/>
          <a:p>
            <a:pPr eaLnBrk="1" fontAlgn="auto" hangingPunct="1">
              <a:spcAft>
                <a:spcPts val="0"/>
              </a:spcAft>
              <a:defRPr/>
            </a:pPr>
            <a:r>
              <a:rPr lang="en-US" sz="3600" dirty="0">
                <a:solidFill>
                  <a:schemeClr val="accent2">
                    <a:lumMod val="75000"/>
                  </a:schemeClr>
                </a:solidFill>
              </a:rPr>
              <a:t>Module 2 - Objectives </a:t>
            </a:r>
          </a:p>
        </p:txBody>
      </p:sp>
      <p:sp>
        <p:nvSpPr>
          <p:cNvPr id="53251" name="Rectangle 9">
            <a:extLst>
              <a:ext uri="{FF2B5EF4-FFF2-40B4-BE49-F238E27FC236}">
                <a16:creationId xmlns:a16="http://schemas.microsoft.com/office/drawing/2014/main" id="{336AC6CF-9D53-9165-BAB0-DD0C2633A419}"/>
              </a:ext>
            </a:extLst>
          </p:cNvPr>
          <p:cNvSpPr>
            <a:spLocks noChangeArrowheads="1"/>
          </p:cNvSpPr>
          <p:nvPr/>
        </p:nvSpPr>
        <p:spPr bwMode="auto">
          <a:xfrm>
            <a:off x="354013" y="1317625"/>
            <a:ext cx="83629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tx2"/>
              </a:buClr>
              <a:buFont typeface="Wingdings" panose="05000000000000000000" pitchFamily="2" charset="2"/>
              <a:buChar char="Ø"/>
            </a:pPr>
            <a:r>
              <a:rPr lang="en-US" altLang="en-US" sz="2000" b="1" dirty="0"/>
              <a:t>  Identify and categorize the operational elements that require internal controls.</a:t>
            </a:r>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r>
              <a:rPr lang="en-US" altLang="en-US" sz="2000" b="1" dirty="0"/>
              <a:t>  List drivers that determine need for an internal control.</a:t>
            </a:r>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r>
              <a:rPr lang="en-US" altLang="en-US" sz="2000" b="1" dirty="0"/>
              <a:t>  Select the best type of control to meet program objectives.</a:t>
            </a:r>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r>
              <a:rPr lang="en-US" altLang="en-US" sz="2000" b="1" dirty="0"/>
              <a:t>  Evaluate implementation of internal control to determine if they are being used as intended.</a:t>
            </a:r>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endParaRPr lang="en-US" altLang="en-US" sz="2000" b="1" dirty="0"/>
          </a:p>
          <a:p>
            <a:pPr eaLnBrk="1" hangingPunct="1">
              <a:buClr>
                <a:schemeClr val="tx2"/>
              </a:buClr>
              <a:buFont typeface="Wingdings" panose="05000000000000000000" pitchFamily="2" charset="2"/>
              <a:buChar char="Ø"/>
            </a:pPr>
            <a:r>
              <a:rPr lang="en-US" altLang="en-US" sz="2000" b="1" dirty="0"/>
              <a:t>  Evaluate controls to determine if they are effective in achieving objectives.</a:t>
            </a:r>
          </a:p>
        </p:txBody>
      </p:sp>
      <p:sp>
        <p:nvSpPr>
          <p:cNvPr id="53252" name="Footer Placeholder 3">
            <a:extLst>
              <a:ext uri="{FF2B5EF4-FFF2-40B4-BE49-F238E27FC236}">
                <a16:creationId xmlns:a16="http://schemas.microsoft.com/office/drawing/2014/main" id="{18A9E30D-AD26-DEC7-074F-735EB9BEE085}"/>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7AE5CC5-D8F0-8F7F-D2A0-CDCA98A684E0}"/>
              </a:ext>
            </a:extLst>
          </p:cNvPr>
          <p:cNvCxnSpPr/>
          <p:nvPr/>
        </p:nvCxnSpPr>
        <p:spPr>
          <a:xfrm>
            <a:off x="0" y="1847850"/>
            <a:ext cx="9144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9395" name="TextBox 15">
            <a:extLst>
              <a:ext uri="{FF2B5EF4-FFF2-40B4-BE49-F238E27FC236}">
                <a16:creationId xmlns:a16="http://schemas.microsoft.com/office/drawing/2014/main" id="{A9034C54-3CD8-C419-5463-6D56BE82EAA9}"/>
              </a:ext>
            </a:extLst>
          </p:cNvPr>
          <p:cNvSpPr txBox="1">
            <a:spLocks noChangeArrowheads="1"/>
          </p:cNvSpPr>
          <p:nvPr/>
        </p:nvSpPr>
        <p:spPr bwMode="auto">
          <a:xfrm>
            <a:off x="4411663" y="1433513"/>
            <a:ext cx="473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defRPr/>
            </a:pPr>
            <a:r>
              <a:rPr lang="en-US" altLang="en-US" b="1" dirty="0">
                <a:solidFill>
                  <a:schemeClr val="tx2"/>
                </a:solidFill>
                <a:latin typeface="+mn-lt"/>
              </a:rPr>
              <a:t>CATEGORIES</a:t>
            </a:r>
          </a:p>
        </p:txBody>
      </p:sp>
      <p:sp>
        <p:nvSpPr>
          <p:cNvPr id="59396" name="TextBox 18">
            <a:extLst>
              <a:ext uri="{FF2B5EF4-FFF2-40B4-BE49-F238E27FC236}">
                <a16:creationId xmlns:a16="http://schemas.microsoft.com/office/drawing/2014/main" id="{20A1338E-9496-3FEE-A7AB-FF06BDFC34A0}"/>
              </a:ext>
            </a:extLst>
          </p:cNvPr>
          <p:cNvSpPr txBox="1">
            <a:spLocks noChangeArrowheads="1"/>
          </p:cNvSpPr>
          <p:nvPr/>
        </p:nvSpPr>
        <p:spPr bwMode="auto">
          <a:xfrm>
            <a:off x="679450" y="2159000"/>
            <a:ext cx="29686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buClr>
                <a:schemeClr val="accent2"/>
              </a:buClr>
              <a:defRPr/>
            </a:pPr>
            <a:r>
              <a:rPr lang="en-US" altLang="en-US" b="1" dirty="0">
                <a:latin typeface="+mn-lt"/>
              </a:rPr>
              <a:t>MISSING MONEY </a:t>
            </a:r>
          </a:p>
          <a:p>
            <a:pPr algn="r" eaLnBrk="1" hangingPunct="1">
              <a:buClr>
                <a:schemeClr val="accent2"/>
              </a:buClr>
              <a:defRPr/>
            </a:pPr>
            <a:endParaRPr lang="en-US" altLang="en-US" b="1" dirty="0">
              <a:latin typeface="+mn-lt"/>
            </a:endParaRPr>
          </a:p>
          <a:p>
            <a:pPr algn="r" eaLnBrk="1" hangingPunct="1">
              <a:buClr>
                <a:schemeClr val="accent2"/>
              </a:buClr>
              <a:defRPr/>
            </a:pPr>
            <a:endParaRPr lang="en-US" altLang="en-US" b="1" dirty="0">
              <a:latin typeface="+mn-lt"/>
            </a:endParaRPr>
          </a:p>
          <a:p>
            <a:pPr algn="r" eaLnBrk="1" hangingPunct="1">
              <a:buClr>
                <a:schemeClr val="accent2"/>
              </a:buClr>
              <a:defRPr/>
            </a:pPr>
            <a:r>
              <a:rPr lang="en-US" altLang="en-US" b="1" dirty="0">
                <a:latin typeface="+mn-lt"/>
              </a:rPr>
              <a:t>INVENTORY</a:t>
            </a:r>
          </a:p>
          <a:p>
            <a:pPr algn="r" eaLnBrk="1" hangingPunct="1">
              <a:buClr>
                <a:schemeClr val="accent2"/>
              </a:buClr>
              <a:defRPr/>
            </a:pPr>
            <a:endParaRPr lang="en-US" altLang="en-US" b="1" dirty="0">
              <a:latin typeface="+mn-lt"/>
            </a:endParaRPr>
          </a:p>
          <a:p>
            <a:pPr algn="r" eaLnBrk="1" hangingPunct="1">
              <a:buClr>
                <a:schemeClr val="accent2"/>
              </a:buClr>
              <a:defRPr/>
            </a:pPr>
            <a:endParaRPr lang="en-US" altLang="en-US" b="1" dirty="0">
              <a:latin typeface="+mn-lt"/>
            </a:endParaRPr>
          </a:p>
          <a:p>
            <a:pPr algn="r" eaLnBrk="1" hangingPunct="1">
              <a:buClr>
                <a:schemeClr val="accent2"/>
              </a:buClr>
              <a:defRPr/>
            </a:pPr>
            <a:r>
              <a:rPr lang="en-US" altLang="en-US" b="1" dirty="0">
                <a:latin typeface="+mn-lt"/>
              </a:rPr>
              <a:t>UNSECURED BUILDING</a:t>
            </a:r>
          </a:p>
          <a:p>
            <a:pPr algn="r" eaLnBrk="1" hangingPunct="1">
              <a:buClr>
                <a:schemeClr val="accent2"/>
              </a:buClr>
              <a:defRPr/>
            </a:pPr>
            <a:endParaRPr lang="en-US" altLang="en-US" b="1" dirty="0">
              <a:latin typeface="+mn-lt"/>
            </a:endParaRPr>
          </a:p>
          <a:p>
            <a:pPr algn="r" eaLnBrk="1" hangingPunct="1">
              <a:buClr>
                <a:schemeClr val="accent2"/>
              </a:buClr>
              <a:defRPr/>
            </a:pPr>
            <a:endParaRPr lang="en-US" altLang="en-US" b="1" dirty="0">
              <a:latin typeface="+mn-lt"/>
            </a:endParaRPr>
          </a:p>
          <a:p>
            <a:pPr algn="r" eaLnBrk="1" hangingPunct="1">
              <a:buClr>
                <a:schemeClr val="accent2"/>
              </a:buClr>
              <a:defRPr/>
            </a:pPr>
            <a:r>
              <a:rPr lang="en-US" altLang="en-US" b="1" dirty="0">
                <a:latin typeface="+mn-lt"/>
              </a:rPr>
              <a:t>EMPLOYEE ABSENCES</a:t>
            </a:r>
          </a:p>
          <a:p>
            <a:pPr algn="r" eaLnBrk="1" hangingPunct="1">
              <a:buClr>
                <a:schemeClr val="accent2"/>
              </a:buClr>
              <a:defRPr/>
            </a:pPr>
            <a:endParaRPr lang="en-US" altLang="en-US" b="1" dirty="0">
              <a:latin typeface="+mn-lt"/>
            </a:endParaRPr>
          </a:p>
          <a:p>
            <a:pPr algn="r" eaLnBrk="1" hangingPunct="1">
              <a:buClr>
                <a:schemeClr val="accent2"/>
              </a:buClr>
              <a:defRPr/>
            </a:pPr>
            <a:endParaRPr lang="en-US" altLang="en-US" b="1" dirty="0">
              <a:latin typeface="+mn-lt"/>
            </a:endParaRPr>
          </a:p>
          <a:p>
            <a:pPr algn="r" eaLnBrk="1" hangingPunct="1">
              <a:buClr>
                <a:schemeClr val="accent2"/>
              </a:buClr>
              <a:defRPr/>
            </a:pPr>
            <a:r>
              <a:rPr lang="en-US" altLang="en-US" b="1" dirty="0">
                <a:latin typeface="+mn-lt"/>
              </a:rPr>
              <a:t>OUTDATED SOPs </a:t>
            </a:r>
          </a:p>
        </p:txBody>
      </p:sp>
      <p:sp>
        <p:nvSpPr>
          <p:cNvPr id="59397" name="TextBox 20">
            <a:extLst>
              <a:ext uri="{FF2B5EF4-FFF2-40B4-BE49-F238E27FC236}">
                <a16:creationId xmlns:a16="http://schemas.microsoft.com/office/drawing/2014/main" id="{F9369170-0E66-CC50-B279-BA5D4CEA9783}"/>
              </a:ext>
            </a:extLst>
          </p:cNvPr>
          <p:cNvSpPr txBox="1">
            <a:spLocks noChangeArrowheads="1"/>
          </p:cNvSpPr>
          <p:nvPr/>
        </p:nvSpPr>
        <p:spPr bwMode="auto">
          <a:xfrm>
            <a:off x="0" y="1416050"/>
            <a:ext cx="413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defRPr/>
            </a:pPr>
            <a:r>
              <a:rPr lang="en-US" altLang="en-US" b="1" dirty="0">
                <a:solidFill>
                  <a:schemeClr val="tx2"/>
                </a:solidFill>
                <a:latin typeface="+mn-lt"/>
              </a:rPr>
              <a:t>IDENTIFIED RISK FOR LOSS</a:t>
            </a:r>
          </a:p>
        </p:txBody>
      </p:sp>
      <p:sp>
        <p:nvSpPr>
          <p:cNvPr id="22" name="Title 1">
            <a:extLst>
              <a:ext uri="{FF2B5EF4-FFF2-40B4-BE49-F238E27FC236}">
                <a16:creationId xmlns:a16="http://schemas.microsoft.com/office/drawing/2014/main" id="{CB81B1DB-1307-FFD6-D4D0-98DF95D4D7DD}"/>
              </a:ext>
            </a:extLst>
          </p:cNvPr>
          <p:cNvSpPr txBox="1">
            <a:spLocks/>
          </p:cNvSpPr>
          <p:nvPr/>
        </p:nvSpPr>
        <p:spPr>
          <a:xfrm>
            <a:off x="73025" y="284163"/>
            <a:ext cx="2994025" cy="668337"/>
          </a:xfrm>
          <a:prstGeom prst="rect">
            <a:avLst/>
          </a:prstGeom>
        </p:spPr>
        <p:txBody>
          <a:bodyPr anchor="b">
            <a:normAutofit/>
          </a:bodyPr>
          <a:lstStyle/>
          <a:p>
            <a:pPr eaLnBrk="1" fontAlgn="auto" hangingPunct="1">
              <a:spcAft>
                <a:spcPts val="0"/>
              </a:spcAft>
              <a:defRPr/>
            </a:pPr>
            <a:r>
              <a:rPr lang="en-US" sz="3600" dirty="0">
                <a:solidFill>
                  <a:schemeClr val="accent2">
                    <a:lumMod val="75000"/>
                  </a:schemeClr>
                </a:solidFill>
                <a:latin typeface="+mn-lt"/>
                <a:ea typeface="+mj-ea"/>
                <a:cs typeface="+mj-cs"/>
              </a:rPr>
              <a:t>CATEGORIES</a:t>
            </a:r>
          </a:p>
        </p:txBody>
      </p:sp>
      <p:sp>
        <p:nvSpPr>
          <p:cNvPr id="59399" name="TextBox 19">
            <a:extLst>
              <a:ext uri="{FF2B5EF4-FFF2-40B4-BE49-F238E27FC236}">
                <a16:creationId xmlns:a16="http://schemas.microsoft.com/office/drawing/2014/main" id="{8598CD18-579A-2ABD-98CC-FA2878CD8FB4}"/>
              </a:ext>
            </a:extLst>
          </p:cNvPr>
          <p:cNvSpPr txBox="1">
            <a:spLocks noChangeArrowheads="1"/>
          </p:cNvSpPr>
          <p:nvPr/>
        </p:nvSpPr>
        <p:spPr bwMode="auto">
          <a:xfrm>
            <a:off x="5294313" y="2381250"/>
            <a:ext cx="33893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accent2"/>
              </a:buClr>
              <a:defRPr/>
            </a:pPr>
            <a:r>
              <a:rPr lang="en-US" altLang="en-US" b="1" dirty="0">
                <a:latin typeface="+mn-lt"/>
              </a:rPr>
              <a:t>PEOPLE</a:t>
            </a:r>
          </a:p>
          <a:p>
            <a:pPr eaLnBrk="1" hangingPunct="1">
              <a:buClr>
                <a:schemeClr val="accent2"/>
              </a:buClr>
              <a:defRPr/>
            </a:pPr>
            <a:endParaRPr lang="en-US" altLang="en-US" b="1" dirty="0">
              <a:latin typeface="+mn-lt"/>
            </a:endParaRPr>
          </a:p>
          <a:p>
            <a:pPr eaLnBrk="1" hangingPunct="1">
              <a:buClr>
                <a:schemeClr val="accent2"/>
              </a:buClr>
              <a:defRPr/>
            </a:pPr>
            <a:endParaRPr lang="en-US" altLang="en-US" sz="800" b="1" dirty="0">
              <a:latin typeface="+mn-lt"/>
            </a:endParaRPr>
          </a:p>
          <a:p>
            <a:pPr eaLnBrk="1" hangingPunct="1">
              <a:buClr>
                <a:schemeClr val="accent2"/>
              </a:buClr>
              <a:defRPr/>
            </a:pPr>
            <a:endParaRPr lang="en-US" altLang="en-US" b="1" dirty="0">
              <a:latin typeface="+mn-lt"/>
            </a:endParaRPr>
          </a:p>
          <a:p>
            <a:pPr eaLnBrk="1" hangingPunct="1">
              <a:buClr>
                <a:schemeClr val="accent2"/>
              </a:buClr>
              <a:defRPr/>
            </a:pPr>
            <a:r>
              <a:rPr lang="en-US" altLang="en-US" b="1" dirty="0">
                <a:latin typeface="+mn-lt"/>
              </a:rPr>
              <a:t>PROPERTY</a:t>
            </a:r>
          </a:p>
          <a:p>
            <a:pPr eaLnBrk="1" hangingPunct="1">
              <a:buClr>
                <a:schemeClr val="accent2"/>
              </a:buClr>
              <a:defRPr/>
            </a:pPr>
            <a:endParaRPr lang="en-US" altLang="en-US" sz="800" b="1" dirty="0">
              <a:latin typeface="+mn-lt"/>
            </a:endParaRPr>
          </a:p>
          <a:p>
            <a:pPr eaLnBrk="1" hangingPunct="1">
              <a:buClr>
                <a:schemeClr val="accent2"/>
              </a:buClr>
              <a:defRPr/>
            </a:pPr>
            <a:endParaRPr lang="en-US" altLang="en-US" b="1" dirty="0">
              <a:latin typeface="+mn-lt"/>
            </a:endParaRPr>
          </a:p>
          <a:p>
            <a:pPr eaLnBrk="1" hangingPunct="1">
              <a:buClr>
                <a:schemeClr val="accent2"/>
              </a:buClr>
              <a:defRPr/>
            </a:pPr>
            <a:endParaRPr lang="en-US" altLang="en-US" b="1" dirty="0">
              <a:latin typeface="+mn-lt"/>
            </a:endParaRPr>
          </a:p>
          <a:p>
            <a:pPr eaLnBrk="1" hangingPunct="1">
              <a:buClr>
                <a:schemeClr val="accent2"/>
              </a:buClr>
              <a:defRPr/>
            </a:pPr>
            <a:r>
              <a:rPr lang="en-US" altLang="en-US" b="1" dirty="0">
                <a:latin typeface="+mn-lt"/>
              </a:rPr>
              <a:t>FINANCIAL MANAGEMENT</a:t>
            </a:r>
          </a:p>
          <a:p>
            <a:pPr eaLnBrk="1" hangingPunct="1">
              <a:buClr>
                <a:schemeClr val="accent2"/>
              </a:buClr>
              <a:defRPr/>
            </a:pPr>
            <a:endParaRPr lang="en-US" altLang="en-US" sz="100" b="1" dirty="0">
              <a:latin typeface="+mn-lt"/>
            </a:endParaRPr>
          </a:p>
          <a:p>
            <a:pPr eaLnBrk="1" hangingPunct="1">
              <a:buClr>
                <a:schemeClr val="accent2"/>
              </a:buClr>
              <a:defRPr/>
            </a:pPr>
            <a:endParaRPr lang="en-US" altLang="en-US" b="1" dirty="0">
              <a:latin typeface="+mn-lt"/>
            </a:endParaRPr>
          </a:p>
          <a:p>
            <a:pPr eaLnBrk="1" hangingPunct="1">
              <a:buClr>
                <a:schemeClr val="accent2"/>
              </a:buClr>
              <a:defRPr/>
            </a:pPr>
            <a:endParaRPr lang="en-US" altLang="en-US" b="1" dirty="0">
              <a:latin typeface="+mn-lt"/>
            </a:endParaRPr>
          </a:p>
          <a:p>
            <a:pPr eaLnBrk="1" hangingPunct="1">
              <a:buClr>
                <a:schemeClr val="accent2"/>
              </a:buClr>
              <a:defRPr/>
            </a:pPr>
            <a:r>
              <a:rPr lang="en-US" altLang="en-US" b="1" dirty="0">
                <a:latin typeface="+mn-lt"/>
              </a:rPr>
              <a:t>PROGRAM COMPLIANCE</a:t>
            </a:r>
          </a:p>
        </p:txBody>
      </p:sp>
      <p:cxnSp>
        <p:nvCxnSpPr>
          <p:cNvPr id="31" name="Straight Connector 30">
            <a:extLst>
              <a:ext uri="{FF2B5EF4-FFF2-40B4-BE49-F238E27FC236}">
                <a16:creationId xmlns:a16="http://schemas.microsoft.com/office/drawing/2014/main" id="{4B5F5E82-6E1F-2D23-1108-F415D26AD7A5}"/>
              </a:ext>
            </a:extLst>
          </p:cNvPr>
          <p:cNvCxnSpPr/>
          <p:nvPr/>
        </p:nvCxnSpPr>
        <p:spPr>
          <a:xfrm>
            <a:off x="4535488" y="1846263"/>
            <a:ext cx="11112" cy="474345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1FB0AD-D729-542E-12B3-4106F0EFC89A}"/>
              </a:ext>
            </a:extLst>
          </p:cNvPr>
          <p:cNvCxnSpPr/>
          <p:nvPr/>
        </p:nvCxnSpPr>
        <p:spPr>
          <a:xfrm>
            <a:off x="0" y="1368425"/>
            <a:ext cx="9144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risk.png">
            <a:extLst>
              <a:ext uri="{FF2B5EF4-FFF2-40B4-BE49-F238E27FC236}">
                <a16:creationId xmlns:a16="http://schemas.microsoft.com/office/drawing/2014/main" id="{5D7996A4-B98C-12DE-A83E-186CDABB9133}"/>
              </a:ext>
            </a:extLst>
          </p:cNvPr>
          <p:cNvPicPr>
            <a:picLocks noChangeAspect="1"/>
          </p:cNvPicPr>
          <p:nvPr/>
        </p:nvPicPr>
        <p:blipFill>
          <a:blip r:embed="rId2" cstate="print"/>
          <a:stretch>
            <a:fillRect/>
          </a:stretch>
        </p:blipFill>
        <p:spPr>
          <a:xfrm>
            <a:off x="3676813" y="54483"/>
            <a:ext cx="1850231" cy="1847850"/>
          </a:xfrm>
          <a:prstGeom prst="rect">
            <a:avLst/>
          </a:prstGeom>
          <a:ln>
            <a:noFill/>
          </a:ln>
          <a:effectLst>
            <a:softEdge rad="112500"/>
          </a:effectLst>
        </p:spPr>
      </p:pic>
      <p:cxnSp>
        <p:nvCxnSpPr>
          <p:cNvPr id="3" name="Straight Arrow Connector 2">
            <a:extLst>
              <a:ext uri="{FF2B5EF4-FFF2-40B4-BE49-F238E27FC236}">
                <a16:creationId xmlns:a16="http://schemas.microsoft.com/office/drawing/2014/main" id="{6CF123EB-A9CA-905B-B7FB-65D56ACCFB7D}"/>
              </a:ext>
            </a:extLst>
          </p:cNvPr>
          <p:cNvCxnSpPr/>
          <p:nvPr/>
        </p:nvCxnSpPr>
        <p:spPr>
          <a:xfrm>
            <a:off x="3676650" y="2381250"/>
            <a:ext cx="1617663" cy="20304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BA79BE0-1FB6-24D2-3125-B038928AAE2A}"/>
              </a:ext>
            </a:extLst>
          </p:cNvPr>
          <p:cNvCxnSpPr/>
          <p:nvPr/>
        </p:nvCxnSpPr>
        <p:spPr>
          <a:xfrm>
            <a:off x="3676650" y="3124200"/>
            <a:ext cx="1617663" cy="4143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77C347-EB2C-EF37-2BB6-C39655F1C63A}"/>
              </a:ext>
            </a:extLst>
          </p:cNvPr>
          <p:cNvCxnSpPr/>
          <p:nvPr/>
        </p:nvCxnSpPr>
        <p:spPr>
          <a:xfrm flipV="1">
            <a:off x="3759200" y="3675063"/>
            <a:ext cx="1563688" cy="330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4D1183-297A-CBD0-AAD1-811728420AF2}"/>
              </a:ext>
            </a:extLst>
          </p:cNvPr>
          <p:cNvCxnSpPr/>
          <p:nvPr/>
        </p:nvCxnSpPr>
        <p:spPr>
          <a:xfrm flipV="1">
            <a:off x="3676650" y="2782888"/>
            <a:ext cx="2046288" cy="202565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50879BA-DC2F-F798-EA41-940D79AC5F02}"/>
              </a:ext>
            </a:extLst>
          </p:cNvPr>
          <p:cNvCxnSpPr/>
          <p:nvPr/>
        </p:nvCxnSpPr>
        <p:spPr>
          <a:xfrm flipV="1">
            <a:off x="3676650" y="5302250"/>
            <a:ext cx="1646238" cy="29051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5"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anim calcmode="lin" valueType="num">
                                      <p:cBhvr>
                                        <p:cTn id="42" dur="2000" fill="hold"/>
                                        <p:tgtEl>
                                          <p:spTgt spid="28"/>
                                        </p:tgtEl>
                                        <p:attrNameLst>
                                          <p:attrName>ppt_w</p:attrName>
                                        </p:attrNameLst>
                                      </p:cBhvr>
                                      <p:tavLst>
                                        <p:tav tm="0" fmla="#ppt_w*sin(2.5*pi*$)">
                                          <p:val>
                                            <p:fltVal val="0"/>
                                          </p:val>
                                        </p:tav>
                                        <p:tav tm="100000">
                                          <p:val>
                                            <p:fltVal val="1"/>
                                          </p:val>
                                        </p:tav>
                                      </p:tavLst>
                                    </p:anim>
                                    <p:anim calcmode="lin" valueType="num">
                                      <p:cBhvr>
                                        <p:cTn id="43"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1393ACFE-BAF0-CB8F-2BD5-0B1D13E59277}"/>
              </a:ext>
            </a:extLst>
          </p:cNvPr>
          <p:cNvSpPr txBox="1"/>
          <p:nvPr/>
        </p:nvSpPr>
        <p:spPr>
          <a:xfrm>
            <a:off x="4438650" y="1647825"/>
            <a:ext cx="2308225" cy="2200275"/>
          </a:xfrm>
          <a:prstGeom prst="rect">
            <a:avLst/>
          </a:prstGeom>
          <a:noFill/>
        </p:spPr>
        <p:txBody>
          <a:bodyPr>
            <a:spAutoFit/>
          </a:bodyPr>
          <a:lstStyle/>
          <a:p>
            <a:pPr eaLnBrk="1" fontAlgn="auto" hangingPunct="1">
              <a:spcBef>
                <a:spcPts val="0"/>
              </a:spcBef>
              <a:spcAft>
                <a:spcPts val="0"/>
              </a:spcAft>
              <a:buClr>
                <a:schemeClr val="accent2">
                  <a:lumMod val="75000"/>
                </a:schemeClr>
              </a:buClr>
              <a:buFont typeface="Arial" pitchFamily="34" charset="0"/>
              <a:buChar char="•"/>
              <a:defRPr/>
            </a:pPr>
            <a:r>
              <a:rPr lang="en-US" b="1" dirty="0">
                <a:solidFill>
                  <a:srgbClr val="0000FF"/>
                </a:solidFill>
                <a:latin typeface="+mn-lt"/>
              </a:rPr>
              <a:t>  </a:t>
            </a:r>
            <a:r>
              <a:rPr lang="en-US" b="1" dirty="0">
                <a:latin typeface="+mn-lt"/>
              </a:rPr>
              <a:t>Financial Management</a:t>
            </a:r>
          </a:p>
          <a:p>
            <a:pPr eaLnBrk="1" fontAlgn="auto" hangingPunct="1">
              <a:spcBef>
                <a:spcPts val="0"/>
              </a:spcBef>
              <a:spcAft>
                <a:spcPts val="0"/>
              </a:spcAft>
              <a:buClr>
                <a:schemeClr val="accent2">
                  <a:lumMod val="75000"/>
                </a:schemeClr>
              </a:buClr>
              <a:defRPr/>
            </a:pPr>
            <a:endParaRPr lang="en-US" sz="1100" b="1" dirty="0">
              <a:latin typeface="+mn-lt"/>
            </a:endParaRPr>
          </a:p>
          <a:p>
            <a:pPr eaLnBrk="1" fontAlgn="auto" hangingPunct="1">
              <a:spcBef>
                <a:spcPts val="0"/>
              </a:spcBef>
              <a:spcAft>
                <a:spcPts val="0"/>
              </a:spcAft>
              <a:buClr>
                <a:schemeClr val="accent2">
                  <a:lumMod val="75000"/>
                </a:schemeClr>
              </a:buClr>
              <a:buFont typeface="Arial" pitchFamily="34" charset="0"/>
              <a:buChar char="•"/>
              <a:defRPr/>
            </a:pPr>
            <a:r>
              <a:rPr lang="en-US" b="1" dirty="0">
                <a:solidFill>
                  <a:srgbClr val="0000FF"/>
                </a:solidFill>
                <a:latin typeface="+mn-lt"/>
              </a:rPr>
              <a:t>  </a:t>
            </a:r>
            <a:r>
              <a:rPr lang="en-US" b="1" dirty="0">
                <a:latin typeface="+mn-lt"/>
              </a:rPr>
              <a:t>Program Compliance</a:t>
            </a:r>
          </a:p>
          <a:p>
            <a:pPr eaLnBrk="1" fontAlgn="auto" hangingPunct="1">
              <a:spcBef>
                <a:spcPts val="0"/>
              </a:spcBef>
              <a:spcAft>
                <a:spcPts val="0"/>
              </a:spcAft>
              <a:buClr>
                <a:schemeClr val="accent2">
                  <a:lumMod val="75000"/>
                </a:schemeClr>
              </a:buClr>
              <a:buFont typeface="Arial" pitchFamily="34" charset="0"/>
              <a:buChar char="•"/>
              <a:defRPr/>
            </a:pPr>
            <a:endParaRPr lang="en-US" b="1" dirty="0">
              <a:latin typeface="+mn-lt"/>
            </a:endParaRPr>
          </a:p>
          <a:p>
            <a:pPr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  Property</a:t>
            </a:r>
          </a:p>
          <a:p>
            <a:pPr eaLnBrk="1" fontAlgn="auto" hangingPunct="1">
              <a:spcBef>
                <a:spcPts val="0"/>
              </a:spcBef>
              <a:spcAft>
                <a:spcPts val="0"/>
              </a:spcAft>
              <a:buClr>
                <a:schemeClr val="accent2">
                  <a:lumMod val="75000"/>
                </a:schemeClr>
              </a:buClr>
              <a:defRPr/>
            </a:pPr>
            <a:endParaRPr lang="en-US" b="1" dirty="0">
              <a:latin typeface="+mn-lt"/>
            </a:endParaRPr>
          </a:p>
        </p:txBody>
      </p:sp>
      <p:cxnSp>
        <p:nvCxnSpPr>
          <p:cNvPr id="8" name="Straight Connector 7">
            <a:extLst>
              <a:ext uri="{FF2B5EF4-FFF2-40B4-BE49-F238E27FC236}">
                <a16:creationId xmlns:a16="http://schemas.microsoft.com/office/drawing/2014/main" id="{A8CF3C89-D5F8-A0D8-B948-37093B73FAEB}"/>
              </a:ext>
            </a:extLst>
          </p:cNvPr>
          <p:cNvCxnSpPr/>
          <p:nvPr/>
        </p:nvCxnSpPr>
        <p:spPr>
          <a:xfrm>
            <a:off x="0" y="1625600"/>
            <a:ext cx="9144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C165D-1EEE-06E6-C10A-5FCFBFB77CBD}"/>
              </a:ext>
            </a:extLst>
          </p:cNvPr>
          <p:cNvCxnSpPr/>
          <p:nvPr/>
        </p:nvCxnSpPr>
        <p:spPr>
          <a:xfrm>
            <a:off x="1803400" y="1273175"/>
            <a:ext cx="6350" cy="535463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535D5C-98F4-50B5-585F-B9B94F68EC99}"/>
              </a:ext>
            </a:extLst>
          </p:cNvPr>
          <p:cNvCxnSpPr/>
          <p:nvPr/>
        </p:nvCxnSpPr>
        <p:spPr>
          <a:xfrm>
            <a:off x="4411663" y="1273175"/>
            <a:ext cx="15875" cy="536416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FD05D0-AEA4-DB4A-4AB4-2D32671BF12B}"/>
              </a:ext>
            </a:extLst>
          </p:cNvPr>
          <p:cNvCxnSpPr/>
          <p:nvPr/>
        </p:nvCxnSpPr>
        <p:spPr>
          <a:xfrm>
            <a:off x="0" y="1265238"/>
            <a:ext cx="9144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5303" name="TextBox 15">
            <a:extLst>
              <a:ext uri="{FF2B5EF4-FFF2-40B4-BE49-F238E27FC236}">
                <a16:creationId xmlns:a16="http://schemas.microsoft.com/office/drawing/2014/main" id="{D9EAF98F-BA3B-454D-6C32-12CF357F34AF}"/>
              </a:ext>
            </a:extLst>
          </p:cNvPr>
          <p:cNvSpPr txBox="1">
            <a:spLocks noChangeArrowheads="1"/>
          </p:cNvSpPr>
          <p:nvPr/>
        </p:nvSpPr>
        <p:spPr bwMode="auto">
          <a:xfrm>
            <a:off x="4405313" y="1292225"/>
            <a:ext cx="2368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a:solidFill>
                  <a:schemeClr val="tx2"/>
                </a:solidFill>
              </a:rPr>
              <a:t>CATEGORY</a:t>
            </a:r>
          </a:p>
        </p:txBody>
      </p:sp>
      <p:sp>
        <p:nvSpPr>
          <p:cNvPr id="55304" name="TextBox 17">
            <a:extLst>
              <a:ext uri="{FF2B5EF4-FFF2-40B4-BE49-F238E27FC236}">
                <a16:creationId xmlns:a16="http://schemas.microsoft.com/office/drawing/2014/main" id="{29FB768A-8E89-045F-1173-FCCB06FCE1F6}"/>
              </a:ext>
            </a:extLst>
          </p:cNvPr>
          <p:cNvSpPr txBox="1">
            <a:spLocks noChangeArrowheads="1"/>
          </p:cNvSpPr>
          <p:nvPr/>
        </p:nvSpPr>
        <p:spPr bwMode="auto">
          <a:xfrm>
            <a:off x="1873250" y="1285875"/>
            <a:ext cx="2530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a:solidFill>
                  <a:schemeClr val="tx2"/>
                </a:solidFill>
              </a:rPr>
              <a:t>IDENTIFIED TRIGGERS</a:t>
            </a:r>
          </a:p>
        </p:txBody>
      </p:sp>
      <p:sp>
        <p:nvSpPr>
          <p:cNvPr id="19" name="TextBox 18">
            <a:extLst>
              <a:ext uri="{FF2B5EF4-FFF2-40B4-BE49-F238E27FC236}">
                <a16:creationId xmlns:a16="http://schemas.microsoft.com/office/drawing/2014/main" id="{B8F102D9-E3A0-24A4-D0EC-9A77CE94946B}"/>
              </a:ext>
            </a:extLst>
          </p:cNvPr>
          <p:cNvSpPr txBox="1"/>
          <p:nvPr/>
        </p:nvSpPr>
        <p:spPr>
          <a:xfrm>
            <a:off x="0" y="1647825"/>
            <a:ext cx="1743075" cy="1477963"/>
          </a:xfrm>
          <a:prstGeom prst="rect">
            <a:avLst/>
          </a:prstGeom>
          <a:noFill/>
        </p:spPr>
        <p:txBody>
          <a:bodyPr>
            <a:spAutoFit/>
          </a:bodyPr>
          <a:lstStyle/>
          <a:p>
            <a:pPr marL="342900" indent="-342900" eaLnBrk="1" fontAlgn="auto" hangingPunct="1">
              <a:spcBef>
                <a:spcPts val="0"/>
              </a:spcBef>
              <a:spcAft>
                <a:spcPts val="0"/>
              </a:spcAft>
              <a:buClr>
                <a:schemeClr val="accent2">
                  <a:lumMod val="75000"/>
                </a:schemeClr>
              </a:buClr>
              <a:buFont typeface="+mj-lt"/>
              <a:buAutoNum type="arabicPeriod"/>
              <a:defRPr/>
            </a:pPr>
            <a:r>
              <a:rPr lang="en-US" b="1" dirty="0">
                <a:latin typeface="+mn-lt"/>
              </a:rPr>
              <a:t>Missing Money </a:t>
            </a:r>
          </a:p>
          <a:p>
            <a:pPr marL="342900" indent="-342900" eaLnBrk="1" fontAlgn="auto" hangingPunct="1">
              <a:spcBef>
                <a:spcPts val="0"/>
              </a:spcBef>
              <a:spcAft>
                <a:spcPts val="0"/>
              </a:spcAft>
              <a:buClr>
                <a:schemeClr val="accent2">
                  <a:lumMod val="75000"/>
                </a:schemeClr>
              </a:buClr>
              <a:buFont typeface="+mj-lt"/>
              <a:buAutoNum type="arabicPeriod"/>
              <a:defRPr/>
            </a:pPr>
            <a:endParaRPr lang="en-US" b="1" dirty="0">
              <a:latin typeface="+mn-lt"/>
            </a:endParaRPr>
          </a:p>
          <a:p>
            <a:pPr marL="342900" indent="-342900" eaLnBrk="1" fontAlgn="auto" hangingPunct="1">
              <a:spcBef>
                <a:spcPts val="0"/>
              </a:spcBef>
              <a:spcAft>
                <a:spcPts val="0"/>
              </a:spcAft>
              <a:buClr>
                <a:schemeClr val="accent2">
                  <a:lumMod val="75000"/>
                </a:schemeClr>
              </a:buClr>
              <a:buFont typeface="+mj-lt"/>
              <a:buAutoNum type="arabicPeriod"/>
              <a:defRPr/>
            </a:pPr>
            <a:endParaRPr lang="en-US" b="1" dirty="0">
              <a:latin typeface="+mn-lt"/>
            </a:endParaRPr>
          </a:p>
          <a:p>
            <a:pPr marL="342900" indent="-342900" eaLnBrk="1" fontAlgn="auto" hangingPunct="1">
              <a:spcBef>
                <a:spcPts val="0"/>
              </a:spcBef>
              <a:spcAft>
                <a:spcPts val="0"/>
              </a:spcAft>
              <a:buClr>
                <a:schemeClr val="accent2">
                  <a:lumMod val="75000"/>
                </a:schemeClr>
              </a:buClr>
              <a:buFont typeface="+mj-lt"/>
              <a:buAutoNum type="arabicPeriod"/>
              <a:defRPr/>
            </a:pPr>
            <a:endParaRPr lang="en-US" b="1" dirty="0">
              <a:latin typeface="+mn-lt"/>
            </a:endParaRPr>
          </a:p>
        </p:txBody>
      </p:sp>
      <p:sp>
        <p:nvSpPr>
          <p:cNvPr id="55306" name="TextBox 20">
            <a:extLst>
              <a:ext uri="{FF2B5EF4-FFF2-40B4-BE49-F238E27FC236}">
                <a16:creationId xmlns:a16="http://schemas.microsoft.com/office/drawing/2014/main" id="{51A0BC58-912F-88FA-C6B0-CA2A2DD3FD58}"/>
              </a:ext>
            </a:extLst>
          </p:cNvPr>
          <p:cNvSpPr txBox="1">
            <a:spLocks noChangeArrowheads="1"/>
          </p:cNvSpPr>
          <p:nvPr/>
        </p:nvSpPr>
        <p:spPr bwMode="auto">
          <a:xfrm>
            <a:off x="0" y="1265238"/>
            <a:ext cx="179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a:solidFill>
                  <a:schemeClr val="tx2"/>
                </a:solidFill>
              </a:rPr>
              <a:t>IDENTIFIED RISK</a:t>
            </a:r>
          </a:p>
        </p:txBody>
      </p:sp>
      <p:sp>
        <p:nvSpPr>
          <p:cNvPr id="22" name="Title 1">
            <a:extLst>
              <a:ext uri="{FF2B5EF4-FFF2-40B4-BE49-F238E27FC236}">
                <a16:creationId xmlns:a16="http://schemas.microsoft.com/office/drawing/2014/main" id="{81208A7E-1215-20F8-BEB4-8146D5B04E70}"/>
              </a:ext>
            </a:extLst>
          </p:cNvPr>
          <p:cNvSpPr txBox="1">
            <a:spLocks/>
          </p:cNvSpPr>
          <p:nvPr/>
        </p:nvSpPr>
        <p:spPr>
          <a:xfrm>
            <a:off x="73025" y="284163"/>
            <a:ext cx="8405813" cy="668337"/>
          </a:xfrm>
          <a:prstGeom prst="rect">
            <a:avLst/>
          </a:prstGeom>
        </p:spPr>
        <p:txBody>
          <a:bodyPr anchor="b">
            <a:normAutofit/>
          </a:bodyPr>
          <a:lstStyle/>
          <a:p>
            <a:pPr eaLnBrk="1" fontAlgn="auto" hangingPunct="1">
              <a:spcAft>
                <a:spcPts val="0"/>
              </a:spcAft>
              <a:defRPr/>
            </a:pPr>
            <a:r>
              <a:rPr lang="en-US" sz="3600" b="1" dirty="0">
                <a:solidFill>
                  <a:schemeClr val="accent2">
                    <a:lumMod val="75000"/>
                  </a:schemeClr>
                </a:solidFill>
                <a:latin typeface="+mn-lt"/>
                <a:ea typeface="+mj-ea"/>
                <a:cs typeface="+mj-cs"/>
              </a:rPr>
              <a:t>TRIGGERS &amp; DRIVERS</a:t>
            </a:r>
            <a:endParaRPr lang="en-US" sz="3600" dirty="0">
              <a:solidFill>
                <a:schemeClr val="accent2">
                  <a:lumMod val="75000"/>
                </a:schemeClr>
              </a:solidFill>
              <a:latin typeface="+mn-lt"/>
              <a:ea typeface="+mj-ea"/>
              <a:cs typeface="+mj-cs"/>
            </a:endParaRPr>
          </a:p>
        </p:txBody>
      </p:sp>
      <p:sp>
        <p:nvSpPr>
          <p:cNvPr id="23" name="TextBox 22">
            <a:extLst>
              <a:ext uri="{FF2B5EF4-FFF2-40B4-BE49-F238E27FC236}">
                <a16:creationId xmlns:a16="http://schemas.microsoft.com/office/drawing/2014/main" id="{14633149-4337-4B46-7030-487D5F216724}"/>
              </a:ext>
            </a:extLst>
          </p:cNvPr>
          <p:cNvSpPr txBox="1"/>
          <p:nvPr/>
        </p:nvSpPr>
        <p:spPr>
          <a:xfrm>
            <a:off x="1801813" y="1647825"/>
            <a:ext cx="2619375" cy="1754188"/>
          </a:xfrm>
          <a:prstGeom prst="rect">
            <a:avLst/>
          </a:prstGeom>
          <a:noFill/>
        </p:spPr>
        <p:txBody>
          <a:bodyPr>
            <a:spAutoFit/>
          </a:bodyPr>
          <a:lstStyle/>
          <a:p>
            <a:pPr eaLnBrk="1" fontAlgn="auto" hangingPunct="1">
              <a:spcBef>
                <a:spcPts val="0"/>
              </a:spcBef>
              <a:spcAft>
                <a:spcPts val="0"/>
              </a:spcAft>
              <a:buClr>
                <a:schemeClr val="accent2">
                  <a:lumMod val="75000"/>
                </a:schemeClr>
              </a:buClr>
              <a:buFont typeface="Arial" pitchFamily="34" charset="0"/>
              <a:buChar char="•"/>
              <a:defRPr/>
            </a:pPr>
            <a:r>
              <a:rPr lang="en-US" b="1" dirty="0">
                <a:solidFill>
                  <a:srgbClr val="0000FF"/>
                </a:solidFill>
                <a:latin typeface="+mn-lt"/>
              </a:rPr>
              <a:t>  </a:t>
            </a:r>
            <a:r>
              <a:rPr lang="en-US" b="1" dirty="0">
                <a:latin typeface="+mn-lt"/>
              </a:rPr>
              <a:t>Missing $157.00</a:t>
            </a:r>
          </a:p>
          <a:p>
            <a:pPr eaLnBrk="1" fontAlgn="auto" hangingPunct="1">
              <a:spcBef>
                <a:spcPts val="0"/>
              </a:spcBef>
              <a:spcAft>
                <a:spcPts val="0"/>
              </a:spcAft>
              <a:buClr>
                <a:schemeClr val="accent2">
                  <a:lumMod val="75000"/>
                </a:schemeClr>
              </a:buClr>
              <a:defRPr/>
            </a:pPr>
            <a:endParaRPr lang="en-US" b="1" dirty="0">
              <a:latin typeface="+mn-lt"/>
            </a:endParaRPr>
          </a:p>
          <a:p>
            <a:pPr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  Two people/One</a:t>
            </a:r>
            <a:r>
              <a:rPr lang="en-US" b="1" dirty="0">
                <a:solidFill>
                  <a:schemeClr val="bg1"/>
                </a:solidFill>
                <a:latin typeface="+mn-lt"/>
              </a:rPr>
              <a:t> </a:t>
            </a:r>
            <a:r>
              <a:rPr lang="en-US" b="1" dirty="0">
                <a:latin typeface="+mn-lt"/>
              </a:rPr>
              <a:t>register </a:t>
            </a:r>
          </a:p>
          <a:p>
            <a:pPr eaLnBrk="1" fontAlgn="auto" hangingPunct="1">
              <a:spcBef>
                <a:spcPts val="0"/>
              </a:spcBef>
              <a:spcAft>
                <a:spcPts val="0"/>
              </a:spcAft>
              <a:buClr>
                <a:schemeClr val="accent2">
                  <a:lumMod val="75000"/>
                </a:schemeClr>
              </a:buClr>
              <a:defRPr/>
            </a:pPr>
            <a:endParaRPr lang="en-US" b="1" dirty="0">
              <a:latin typeface="+mn-lt"/>
            </a:endParaRPr>
          </a:p>
          <a:p>
            <a:pPr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  Building left unsecured</a:t>
            </a:r>
          </a:p>
        </p:txBody>
      </p:sp>
      <p:cxnSp>
        <p:nvCxnSpPr>
          <p:cNvPr id="32" name="Straight Connector 31">
            <a:extLst>
              <a:ext uri="{FF2B5EF4-FFF2-40B4-BE49-F238E27FC236}">
                <a16:creationId xmlns:a16="http://schemas.microsoft.com/office/drawing/2014/main" id="{D6733226-2073-CA1D-1405-8C5F05753FF0}"/>
              </a:ext>
            </a:extLst>
          </p:cNvPr>
          <p:cNvCxnSpPr/>
          <p:nvPr/>
        </p:nvCxnSpPr>
        <p:spPr>
          <a:xfrm>
            <a:off x="6796088" y="1284288"/>
            <a:ext cx="14287" cy="536416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5310" name="TextBox 32">
            <a:extLst>
              <a:ext uri="{FF2B5EF4-FFF2-40B4-BE49-F238E27FC236}">
                <a16:creationId xmlns:a16="http://schemas.microsoft.com/office/drawing/2014/main" id="{7FFBE03D-649E-4A55-209D-3DF27DB7D392}"/>
              </a:ext>
            </a:extLst>
          </p:cNvPr>
          <p:cNvSpPr txBox="1">
            <a:spLocks noChangeArrowheads="1"/>
          </p:cNvSpPr>
          <p:nvPr/>
        </p:nvSpPr>
        <p:spPr bwMode="auto">
          <a:xfrm>
            <a:off x="6775450" y="1274763"/>
            <a:ext cx="2368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a:solidFill>
                  <a:schemeClr val="tx2"/>
                </a:solidFill>
              </a:rPr>
              <a:t>DRIVERS</a:t>
            </a:r>
          </a:p>
        </p:txBody>
      </p:sp>
      <p:sp>
        <p:nvSpPr>
          <p:cNvPr id="34" name="TextBox 33">
            <a:extLst>
              <a:ext uri="{FF2B5EF4-FFF2-40B4-BE49-F238E27FC236}">
                <a16:creationId xmlns:a16="http://schemas.microsoft.com/office/drawing/2014/main" id="{D603B13A-87A1-3CEB-E3AC-35E6AA65F2E1}"/>
              </a:ext>
            </a:extLst>
          </p:cNvPr>
          <p:cNvSpPr txBox="1"/>
          <p:nvPr/>
        </p:nvSpPr>
        <p:spPr>
          <a:xfrm>
            <a:off x="6808788" y="1639888"/>
            <a:ext cx="2365375" cy="923925"/>
          </a:xfrm>
          <a:prstGeom prst="rect">
            <a:avLst/>
          </a:prstGeom>
          <a:noFill/>
        </p:spPr>
        <p:txBody>
          <a:bodyPr>
            <a:spAutoFit/>
          </a:bodyPr>
          <a:lstStyle/>
          <a:p>
            <a:pPr marL="342900" indent="-342900"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Laws </a:t>
            </a:r>
          </a:p>
          <a:p>
            <a:pPr marL="342900" indent="-342900" eaLnBrk="1" fontAlgn="auto" hangingPunct="1">
              <a:spcBef>
                <a:spcPts val="0"/>
              </a:spcBef>
              <a:spcAft>
                <a:spcPts val="0"/>
              </a:spcAft>
              <a:buClr>
                <a:schemeClr val="accent2">
                  <a:lumMod val="75000"/>
                </a:schemeClr>
              </a:buClr>
              <a:defRPr/>
            </a:pPr>
            <a:r>
              <a:rPr lang="en-US" b="1" dirty="0">
                <a:latin typeface="+mn-lt"/>
              </a:rPr>
              <a:t>	Regulations</a:t>
            </a:r>
          </a:p>
          <a:p>
            <a:pPr marL="342900" indent="-342900" eaLnBrk="1" fontAlgn="auto" hangingPunct="1">
              <a:spcBef>
                <a:spcPts val="0"/>
              </a:spcBef>
              <a:spcAft>
                <a:spcPts val="0"/>
              </a:spcAft>
              <a:buClr>
                <a:schemeClr val="accent2">
                  <a:lumMod val="75000"/>
                </a:schemeClr>
              </a:buClr>
              <a:defRPr/>
            </a:pPr>
            <a:r>
              <a:rPr lang="en-US" b="1" dirty="0">
                <a:latin typeface="+mn-lt"/>
              </a:rPr>
              <a:t>	Budget</a:t>
            </a:r>
          </a:p>
        </p:txBody>
      </p:sp>
      <p:cxnSp>
        <p:nvCxnSpPr>
          <p:cNvPr id="25" name="Straight Connector 24">
            <a:extLst>
              <a:ext uri="{FF2B5EF4-FFF2-40B4-BE49-F238E27FC236}">
                <a16:creationId xmlns:a16="http://schemas.microsoft.com/office/drawing/2014/main" id="{3840F68D-0BA6-EC1E-5275-9895B51285F2}"/>
              </a:ext>
            </a:extLst>
          </p:cNvPr>
          <p:cNvCxnSpPr/>
          <p:nvPr/>
        </p:nvCxnSpPr>
        <p:spPr>
          <a:xfrm>
            <a:off x="0" y="3924300"/>
            <a:ext cx="9144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FB8BD17-C0D0-03E1-7CFF-CA81231AD192}"/>
              </a:ext>
            </a:extLst>
          </p:cNvPr>
          <p:cNvSpPr txBox="1"/>
          <p:nvPr/>
        </p:nvSpPr>
        <p:spPr>
          <a:xfrm>
            <a:off x="0" y="3924300"/>
            <a:ext cx="1743075" cy="400050"/>
          </a:xfrm>
          <a:prstGeom prst="rect">
            <a:avLst/>
          </a:prstGeom>
          <a:noFill/>
        </p:spPr>
        <p:txBody>
          <a:bodyPr>
            <a:spAutoFit/>
          </a:bodyPr>
          <a:lstStyle/>
          <a:p>
            <a:pPr marL="342900" indent="-342900" eaLnBrk="1" fontAlgn="auto" hangingPunct="1">
              <a:spcBef>
                <a:spcPts val="0"/>
              </a:spcBef>
              <a:spcAft>
                <a:spcPts val="0"/>
              </a:spcAft>
              <a:buClr>
                <a:schemeClr val="accent2">
                  <a:lumMod val="75000"/>
                </a:schemeClr>
              </a:buClr>
              <a:defRPr/>
            </a:pPr>
            <a:r>
              <a:rPr lang="en-US" sz="2000" b="1" dirty="0">
                <a:solidFill>
                  <a:schemeClr val="accent2">
                    <a:lumMod val="75000"/>
                  </a:schemeClr>
                </a:solidFill>
                <a:latin typeface="+mn-lt"/>
              </a:rPr>
              <a:t>2.</a:t>
            </a:r>
            <a:r>
              <a:rPr lang="en-US" sz="2000" b="1" dirty="0">
                <a:solidFill>
                  <a:srgbClr val="0000FF"/>
                </a:solidFill>
                <a:latin typeface="+mn-lt"/>
              </a:rPr>
              <a:t> </a:t>
            </a:r>
            <a:r>
              <a:rPr lang="en-US" sz="2000" b="1" dirty="0">
                <a:latin typeface="+mn-lt"/>
              </a:rPr>
              <a:t>	Inventory</a:t>
            </a:r>
          </a:p>
        </p:txBody>
      </p:sp>
      <p:pic>
        <p:nvPicPr>
          <p:cNvPr id="55314" name="Picture 1">
            <a:extLst>
              <a:ext uri="{FF2B5EF4-FFF2-40B4-BE49-F238E27FC236}">
                <a16:creationId xmlns:a16="http://schemas.microsoft.com/office/drawing/2014/main" id="{F5BB7577-4E55-8632-AA33-59CC63A13573}"/>
              </a:ext>
            </a:extLst>
          </p:cNvPr>
          <p:cNvPicPr>
            <a:picLocks noChangeAspect="1"/>
          </p:cNvPicPr>
          <p:nvPr/>
        </p:nvPicPr>
        <p:blipFill>
          <a:blip r:embed="rId2">
            <a:extLst>
              <a:ext uri="{28A0092B-C50C-407E-A947-70E740481C1C}">
                <a14:useLocalDpi xmlns:a14="http://schemas.microsoft.com/office/drawing/2010/main" val="0"/>
              </a:ext>
            </a:extLst>
          </a:blip>
          <a:srcRect l="8147" t="32512" r="10020" b="38965"/>
          <a:stretch>
            <a:fillRect/>
          </a:stretch>
        </p:blipFill>
        <p:spPr bwMode="auto">
          <a:xfrm>
            <a:off x="5057775" y="157163"/>
            <a:ext cx="38385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638BC56E-A15B-E9DE-6A22-4B9178CE982A}"/>
              </a:ext>
            </a:extLst>
          </p:cNvPr>
          <p:cNvSpPr txBox="1"/>
          <p:nvPr/>
        </p:nvSpPr>
        <p:spPr>
          <a:xfrm>
            <a:off x="1819275" y="4051300"/>
            <a:ext cx="2619375" cy="2032000"/>
          </a:xfrm>
          <a:prstGeom prst="rect">
            <a:avLst/>
          </a:prstGeom>
          <a:noFill/>
        </p:spPr>
        <p:txBody>
          <a:bodyPr>
            <a:spAutoFit/>
          </a:bodyPr>
          <a:lstStyle/>
          <a:p>
            <a:pPr eaLnBrk="1" fontAlgn="auto" hangingPunct="1">
              <a:spcBef>
                <a:spcPts val="0"/>
              </a:spcBef>
              <a:spcAft>
                <a:spcPts val="0"/>
              </a:spcAft>
              <a:buClr>
                <a:schemeClr val="accent2">
                  <a:lumMod val="75000"/>
                </a:schemeClr>
              </a:buClr>
              <a:buFont typeface="Arial" pitchFamily="34" charset="0"/>
              <a:buChar char="•"/>
              <a:defRPr/>
            </a:pPr>
            <a:r>
              <a:rPr lang="en-US" b="1" dirty="0">
                <a:solidFill>
                  <a:srgbClr val="0000FF"/>
                </a:solidFill>
                <a:latin typeface="+mn-lt"/>
              </a:rPr>
              <a:t>  </a:t>
            </a:r>
            <a:r>
              <a:rPr lang="en-US" b="1" dirty="0">
                <a:latin typeface="+mn-lt"/>
              </a:rPr>
              <a:t>Improper inventory tracking</a:t>
            </a:r>
          </a:p>
          <a:p>
            <a:pPr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  Beginning and End of Month inventory discrepancy</a:t>
            </a:r>
          </a:p>
          <a:p>
            <a:pPr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  Inventory left unsecured</a:t>
            </a:r>
          </a:p>
        </p:txBody>
      </p:sp>
      <p:sp>
        <p:nvSpPr>
          <p:cNvPr id="24" name="TextBox 23">
            <a:extLst>
              <a:ext uri="{FF2B5EF4-FFF2-40B4-BE49-F238E27FC236}">
                <a16:creationId xmlns:a16="http://schemas.microsoft.com/office/drawing/2014/main" id="{05E53341-E9AF-9079-73E9-7F7D06A1AA2C}"/>
              </a:ext>
            </a:extLst>
          </p:cNvPr>
          <p:cNvSpPr txBox="1"/>
          <p:nvPr/>
        </p:nvSpPr>
        <p:spPr>
          <a:xfrm>
            <a:off x="4456113" y="4032250"/>
            <a:ext cx="2308225" cy="3140075"/>
          </a:xfrm>
          <a:prstGeom prst="rect">
            <a:avLst/>
          </a:prstGeom>
          <a:noFill/>
        </p:spPr>
        <p:txBody>
          <a:bodyPr>
            <a:spAutoFit/>
          </a:bodyPr>
          <a:lstStyle/>
          <a:p>
            <a:pPr eaLnBrk="1" fontAlgn="auto" hangingPunct="1">
              <a:spcBef>
                <a:spcPts val="0"/>
              </a:spcBef>
              <a:spcAft>
                <a:spcPts val="0"/>
              </a:spcAft>
              <a:buClr>
                <a:schemeClr val="accent2">
                  <a:lumMod val="75000"/>
                </a:schemeClr>
              </a:buClr>
              <a:buFont typeface="Arial" pitchFamily="34" charset="0"/>
              <a:buChar char="•"/>
              <a:defRPr/>
            </a:pPr>
            <a:r>
              <a:rPr lang="en-US" b="1" dirty="0">
                <a:solidFill>
                  <a:srgbClr val="0000FF"/>
                </a:solidFill>
                <a:latin typeface="+mn-lt"/>
              </a:rPr>
              <a:t>  </a:t>
            </a:r>
            <a:r>
              <a:rPr lang="en-US" b="1" dirty="0">
                <a:latin typeface="+mn-lt"/>
              </a:rPr>
              <a:t>Program Compliance</a:t>
            </a:r>
          </a:p>
          <a:p>
            <a:pPr eaLnBrk="1" fontAlgn="auto" hangingPunct="1">
              <a:spcBef>
                <a:spcPts val="0"/>
              </a:spcBef>
              <a:spcAft>
                <a:spcPts val="0"/>
              </a:spcAft>
              <a:buClr>
                <a:schemeClr val="accent2">
                  <a:lumMod val="75000"/>
                </a:schemeClr>
              </a:buClr>
              <a:defRPr/>
            </a:pPr>
            <a:endParaRPr lang="en-US" b="1" dirty="0">
              <a:latin typeface="+mn-lt"/>
            </a:endParaRPr>
          </a:p>
          <a:p>
            <a:pPr eaLnBrk="1" fontAlgn="auto" hangingPunct="1">
              <a:spcBef>
                <a:spcPts val="0"/>
              </a:spcBef>
              <a:spcAft>
                <a:spcPts val="0"/>
              </a:spcAft>
              <a:buClr>
                <a:schemeClr val="accent2">
                  <a:lumMod val="75000"/>
                </a:schemeClr>
              </a:buClr>
              <a:buFont typeface="Arial" pitchFamily="34" charset="0"/>
              <a:buChar char="•"/>
              <a:defRPr/>
            </a:pPr>
            <a:r>
              <a:rPr lang="en-US" b="1" dirty="0">
                <a:solidFill>
                  <a:srgbClr val="0000FF"/>
                </a:solidFill>
                <a:latin typeface="+mn-lt"/>
              </a:rPr>
              <a:t>  </a:t>
            </a:r>
            <a:r>
              <a:rPr lang="en-US" b="1" dirty="0">
                <a:latin typeface="+mn-lt"/>
              </a:rPr>
              <a:t>Financial Management</a:t>
            </a:r>
          </a:p>
          <a:p>
            <a:pPr eaLnBrk="1" fontAlgn="auto" hangingPunct="1">
              <a:spcBef>
                <a:spcPts val="0"/>
              </a:spcBef>
              <a:spcAft>
                <a:spcPts val="0"/>
              </a:spcAft>
              <a:buClr>
                <a:schemeClr val="accent2">
                  <a:lumMod val="75000"/>
                </a:schemeClr>
              </a:buClr>
              <a:defRPr/>
            </a:pPr>
            <a:r>
              <a:rPr lang="en-US" b="1" dirty="0">
                <a:latin typeface="+mn-lt"/>
              </a:rPr>
              <a:t>  </a:t>
            </a:r>
          </a:p>
          <a:p>
            <a:pPr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  Property</a:t>
            </a:r>
          </a:p>
          <a:p>
            <a:pPr eaLnBrk="1" fontAlgn="auto" hangingPunct="1">
              <a:spcBef>
                <a:spcPts val="0"/>
              </a:spcBef>
              <a:spcAft>
                <a:spcPts val="0"/>
              </a:spcAft>
              <a:buClr>
                <a:schemeClr val="accent2">
                  <a:lumMod val="75000"/>
                </a:schemeClr>
              </a:buClr>
              <a:defRPr/>
            </a:pPr>
            <a:endParaRPr lang="en-US" b="1" dirty="0">
              <a:latin typeface="+mn-lt"/>
            </a:endParaRPr>
          </a:p>
          <a:p>
            <a:pPr eaLnBrk="1" fontAlgn="auto" hangingPunct="1">
              <a:spcBef>
                <a:spcPts val="0"/>
              </a:spcBef>
              <a:spcAft>
                <a:spcPts val="0"/>
              </a:spcAft>
              <a:buClr>
                <a:schemeClr val="accent2">
                  <a:lumMod val="75000"/>
                </a:schemeClr>
              </a:buClr>
              <a:buFont typeface="Arial" pitchFamily="34" charset="0"/>
              <a:buChar char="•"/>
              <a:defRPr/>
            </a:pPr>
            <a:endParaRPr lang="en-US" b="1" dirty="0">
              <a:latin typeface="+mn-lt"/>
            </a:endParaRPr>
          </a:p>
          <a:p>
            <a:pPr eaLnBrk="1" fontAlgn="auto" hangingPunct="1">
              <a:spcBef>
                <a:spcPts val="0"/>
              </a:spcBef>
              <a:spcAft>
                <a:spcPts val="0"/>
              </a:spcAft>
              <a:buClr>
                <a:schemeClr val="accent2">
                  <a:lumMod val="75000"/>
                </a:schemeClr>
              </a:buClr>
              <a:buFont typeface="Arial" pitchFamily="34" charset="0"/>
              <a:buChar char="•"/>
              <a:defRPr/>
            </a:pPr>
            <a:endParaRPr lang="en-US" b="1" dirty="0">
              <a:latin typeface="+mn-lt"/>
            </a:endParaRPr>
          </a:p>
          <a:p>
            <a:pPr eaLnBrk="1" fontAlgn="auto" hangingPunct="1">
              <a:spcBef>
                <a:spcPts val="0"/>
              </a:spcBef>
              <a:spcAft>
                <a:spcPts val="0"/>
              </a:spcAft>
              <a:buClr>
                <a:schemeClr val="accent2">
                  <a:lumMod val="75000"/>
                </a:schemeClr>
              </a:buClr>
              <a:defRPr/>
            </a:pPr>
            <a:endParaRPr lang="en-US" b="1" dirty="0">
              <a:latin typeface="+mn-lt"/>
            </a:endParaRPr>
          </a:p>
        </p:txBody>
      </p:sp>
      <p:sp>
        <p:nvSpPr>
          <p:cNvPr id="27" name="TextBox 26">
            <a:extLst>
              <a:ext uri="{FF2B5EF4-FFF2-40B4-BE49-F238E27FC236}">
                <a16:creationId xmlns:a16="http://schemas.microsoft.com/office/drawing/2014/main" id="{82A47399-3472-766A-5DE4-0915FF2338BB}"/>
              </a:ext>
            </a:extLst>
          </p:cNvPr>
          <p:cNvSpPr txBox="1"/>
          <p:nvPr/>
        </p:nvSpPr>
        <p:spPr>
          <a:xfrm>
            <a:off x="6781800" y="3994150"/>
            <a:ext cx="2365375" cy="1084263"/>
          </a:xfrm>
          <a:prstGeom prst="rect">
            <a:avLst/>
          </a:prstGeom>
          <a:noFill/>
        </p:spPr>
        <p:txBody>
          <a:bodyPr>
            <a:spAutoFit/>
          </a:bodyPr>
          <a:lstStyle/>
          <a:p>
            <a:pPr marL="342900" indent="-342900" eaLnBrk="1" fontAlgn="auto" hangingPunct="1">
              <a:spcBef>
                <a:spcPts val="0"/>
              </a:spcBef>
              <a:spcAft>
                <a:spcPts val="0"/>
              </a:spcAft>
              <a:buClr>
                <a:schemeClr val="accent2">
                  <a:lumMod val="75000"/>
                </a:schemeClr>
              </a:buClr>
              <a:buFont typeface="Arial" pitchFamily="34" charset="0"/>
              <a:buChar char="•"/>
              <a:defRPr/>
            </a:pPr>
            <a:r>
              <a:rPr lang="en-US" b="1" dirty="0">
                <a:latin typeface="+mn-lt"/>
              </a:rPr>
              <a:t>Laws </a:t>
            </a:r>
          </a:p>
          <a:p>
            <a:pPr marL="342900" indent="-342900" eaLnBrk="1" fontAlgn="auto" hangingPunct="1">
              <a:spcBef>
                <a:spcPts val="0"/>
              </a:spcBef>
              <a:spcAft>
                <a:spcPts val="0"/>
              </a:spcAft>
              <a:buClr>
                <a:schemeClr val="accent2">
                  <a:lumMod val="75000"/>
                </a:schemeClr>
              </a:buClr>
              <a:defRPr/>
            </a:pPr>
            <a:r>
              <a:rPr lang="en-US" b="1" dirty="0">
                <a:latin typeface="+mn-lt"/>
              </a:rPr>
              <a:t>	Regulations</a:t>
            </a:r>
          </a:p>
          <a:p>
            <a:pPr marL="342900" indent="-342900" eaLnBrk="1" fontAlgn="auto" hangingPunct="1">
              <a:spcBef>
                <a:spcPts val="0"/>
              </a:spcBef>
              <a:spcAft>
                <a:spcPts val="0"/>
              </a:spcAft>
              <a:buClr>
                <a:schemeClr val="accent2">
                  <a:lumMod val="75000"/>
                </a:schemeClr>
              </a:buClr>
              <a:defRPr/>
            </a:pPr>
            <a:r>
              <a:rPr lang="en-US" b="1" dirty="0">
                <a:latin typeface="+mn-lt"/>
              </a:rPr>
              <a:t>	Local Policies</a:t>
            </a:r>
          </a:p>
          <a:p>
            <a:pPr marL="342900" indent="-342900" eaLnBrk="1" fontAlgn="auto" hangingPunct="1">
              <a:spcBef>
                <a:spcPts val="0"/>
              </a:spcBef>
              <a:spcAft>
                <a:spcPts val="0"/>
              </a:spcAft>
              <a:buClr>
                <a:schemeClr val="accent2">
                  <a:lumMod val="75000"/>
                </a:schemeClr>
              </a:buClr>
              <a:defRPr/>
            </a:pPr>
            <a:endParaRPr lang="en-US" sz="1100" b="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checkerboard(across)">
                                      <p:cBhvr>
                                        <p:cTn id="7" dur="500"/>
                                        <p:tgtEl>
                                          <p:spTgt spid="2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3">
                                            <p:txEl>
                                              <p:pRg st="2" end="2"/>
                                            </p:txEl>
                                          </p:spTgt>
                                        </p:tgtEl>
                                        <p:attrNameLst>
                                          <p:attrName>style.visibility</p:attrName>
                                        </p:attrNameLst>
                                      </p:cBhvr>
                                      <p:to>
                                        <p:strVal val="visible"/>
                                      </p:to>
                                    </p:set>
                                    <p:animEffect transition="in" filter="checkerboard(across)">
                                      <p:cBhvr>
                                        <p:cTn id="10" dur="500"/>
                                        <p:tgtEl>
                                          <p:spTgt spid="2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animEffect transition="in" filter="checkerboard(across)">
                                      <p:cBhvr>
                                        <p:cTn id="13" dur="500"/>
                                        <p:tgtEl>
                                          <p:spTgt spid="23">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blinds(horizontal)">
                                      <p:cBhvr>
                                        <p:cTn id="18" dur="500"/>
                                        <p:tgtEl>
                                          <p:spTgt spid="28">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blinds(horizontal)">
                                      <p:cBhvr>
                                        <p:cTn id="21" dur="500"/>
                                        <p:tgtEl>
                                          <p:spTgt spid="28">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8">
                                            <p:txEl>
                                              <p:pRg st="4" end="4"/>
                                            </p:txEl>
                                          </p:spTgt>
                                        </p:tgtEl>
                                        <p:attrNameLst>
                                          <p:attrName>style.visibility</p:attrName>
                                        </p:attrNameLst>
                                      </p:cBhvr>
                                      <p:to>
                                        <p:strVal val="visible"/>
                                      </p:to>
                                    </p:set>
                                    <p:animEffect transition="in" filter="blinds(horizontal)">
                                      <p:cBhvr>
                                        <p:cTn id="24" dur="500"/>
                                        <p:tgtEl>
                                          <p:spTgt spid="28">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0"/>
                                        <p:tgtEl>
                                          <p:spTgt spid="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checkerboard(across)">
                                      <p:cBhvr>
                                        <p:cTn id="34" dur="500"/>
                                        <p:tgtEl>
                                          <p:spTgt spid="21">
                                            <p:txEl>
                                              <p:pRg st="0" end="0"/>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checkerboard(across)">
                                      <p:cBhvr>
                                        <p:cTn id="37" dur="500"/>
                                        <p:tgtEl>
                                          <p:spTgt spid="21">
                                            <p:txEl>
                                              <p:pRg st="1" end="1"/>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checkerboard(across)">
                                      <p:cBhvr>
                                        <p:cTn id="40" dur="500"/>
                                        <p:tgtEl>
                                          <p:spTgt spid="21">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blinds(horizontal)">
                                      <p:cBhvr>
                                        <p:cTn id="45" dur="500"/>
                                        <p:tgtEl>
                                          <p:spTgt spid="24">
                                            <p:txEl>
                                              <p:pRg st="0" end="0"/>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4">
                                            <p:txEl>
                                              <p:pRg st="2" end="2"/>
                                            </p:txEl>
                                          </p:spTgt>
                                        </p:tgtEl>
                                        <p:attrNameLst>
                                          <p:attrName>style.visibility</p:attrName>
                                        </p:attrNameLst>
                                      </p:cBhvr>
                                      <p:to>
                                        <p:strVal val="visible"/>
                                      </p:to>
                                    </p:set>
                                    <p:animEffect transition="in" filter="blinds(horizontal)">
                                      <p:cBhvr>
                                        <p:cTn id="48" dur="500"/>
                                        <p:tgtEl>
                                          <p:spTgt spid="24">
                                            <p:txEl>
                                              <p:pRg st="2" end="2"/>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4">
                                            <p:txEl>
                                              <p:pRg st="3" end="3"/>
                                            </p:txEl>
                                          </p:spTgt>
                                        </p:tgtEl>
                                        <p:attrNameLst>
                                          <p:attrName>style.visibility</p:attrName>
                                        </p:attrNameLst>
                                      </p:cBhvr>
                                      <p:to>
                                        <p:strVal val="visible"/>
                                      </p:to>
                                    </p:set>
                                    <p:animEffect transition="in" filter="blinds(horizontal)">
                                      <p:cBhvr>
                                        <p:cTn id="51" dur="500"/>
                                        <p:tgtEl>
                                          <p:spTgt spid="24">
                                            <p:txEl>
                                              <p:pRg st="3" end="3"/>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4">
                                            <p:txEl>
                                              <p:pRg st="4" end="4"/>
                                            </p:txEl>
                                          </p:spTgt>
                                        </p:tgtEl>
                                        <p:attrNameLst>
                                          <p:attrName>style.visibility</p:attrName>
                                        </p:attrNameLst>
                                      </p:cBhvr>
                                      <p:to>
                                        <p:strVal val="visible"/>
                                      </p:to>
                                    </p:set>
                                    <p:animEffect transition="in" filter="blinds(horizontal)">
                                      <p:cBhvr>
                                        <p:cTn id="54" dur="500"/>
                                        <p:tgtEl>
                                          <p:spTgt spid="24">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23" grpId="0" build="allAtOnce"/>
      <p:bldP spid="34" grpId="0"/>
      <p:bldP spid="21" grpId="0" build="allAtOnce"/>
      <p:bldP spid="24" grpId="0" build="allAtOnce"/>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600765-E982-BD7A-7D60-6AC8C9F18B79}"/>
              </a:ext>
            </a:extLst>
          </p:cNvPr>
          <p:cNvSpPr/>
          <p:nvPr/>
        </p:nvSpPr>
        <p:spPr>
          <a:xfrm>
            <a:off x="0" y="0"/>
            <a:ext cx="9144000" cy="6623050"/>
          </a:xfrm>
          <a:prstGeom prst="rect">
            <a:avLst/>
          </a:prstGeom>
          <a:solidFill>
            <a:srgbClr val="E5FA22">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E4ACC8F6-3805-9824-8C72-7A2F144400CF}"/>
              </a:ext>
            </a:extLst>
          </p:cNvPr>
          <p:cNvSpPr>
            <a:spLocks noGrp="1"/>
          </p:cNvSpPr>
          <p:nvPr>
            <p:ph type="title"/>
          </p:nvPr>
        </p:nvSpPr>
        <p:spPr>
          <a:xfrm>
            <a:off x="319088" y="141288"/>
            <a:ext cx="8824912" cy="781050"/>
          </a:xfrm>
        </p:spPr>
        <p:txBody>
          <a:bodyPr rtlCol="0">
            <a:noAutofit/>
          </a:bodyPr>
          <a:lstStyle/>
          <a:p>
            <a:pPr eaLnBrk="1" fontAlgn="auto" hangingPunct="1">
              <a:spcAft>
                <a:spcPts val="0"/>
              </a:spcAft>
              <a:defRPr/>
            </a:pPr>
            <a:r>
              <a:rPr lang="en-US" b="1" dirty="0">
                <a:solidFill>
                  <a:schemeClr val="accent2">
                    <a:lumMod val="75000"/>
                  </a:schemeClr>
                </a:solidFill>
              </a:rPr>
              <a:t>Control Activities</a:t>
            </a:r>
          </a:p>
        </p:txBody>
      </p:sp>
      <p:sp>
        <p:nvSpPr>
          <p:cNvPr id="7" name="Content Placeholder 6">
            <a:extLst>
              <a:ext uri="{FF2B5EF4-FFF2-40B4-BE49-F238E27FC236}">
                <a16:creationId xmlns:a16="http://schemas.microsoft.com/office/drawing/2014/main" id="{2A5B8083-1C46-7A25-E927-1E1340A2E34F}"/>
              </a:ext>
            </a:extLst>
          </p:cNvPr>
          <p:cNvSpPr txBox="1">
            <a:spLocks/>
          </p:cNvSpPr>
          <p:nvPr/>
        </p:nvSpPr>
        <p:spPr>
          <a:xfrm>
            <a:off x="1119188" y="1557338"/>
            <a:ext cx="8024812" cy="439737"/>
          </a:xfrm>
          <a:prstGeom prst="rect">
            <a:avLst/>
          </a:prstGeom>
        </p:spPr>
        <p:txBody>
          <a:bodyPr>
            <a:normAutofit fontScale="92500"/>
          </a:bodyPr>
          <a:lstStyle/>
          <a:p>
            <a:pPr marL="210312" indent="-210312" eaLnBrk="1" fontAlgn="auto" hangingPunct="1">
              <a:lnSpc>
                <a:spcPct val="90000"/>
              </a:lnSpc>
              <a:spcBef>
                <a:spcPts val="1100"/>
              </a:spcBef>
              <a:spcAft>
                <a:spcPts val="0"/>
              </a:spcAft>
              <a:defRPr/>
            </a:pPr>
            <a:r>
              <a:rPr lang="en-US" sz="2500" b="1" dirty="0">
                <a:solidFill>
                  <a:schemeClr val="accent2">
                    <a:lumMod val="75000"/>
                  </a:schemeClr>
                </a:solidFill>
                <a:latin typeface="+mn-lt"/>
              </a:rPr>
              <a:t>Reviews by Management at the Functional –or– Activity Level</a:t>
            </a:r>
          </a:p>
        </p:txBody>
      </p:sp>
      <p:pic>
        <p:nvPicPr>
          <p:cNvPr id="56325" name="Picture 9" descr="184308808.jpg">
            <a:extLst>
              <a:ext uri="{FF2B5EF4-FFF2-40B4-BE49-F238E27FC236}">
                <a16:creationId xmlns:a16="http://schemas.microsoft.com/office/drawing/2014/main" id="{1C51EC13-A20E-E754-D58F-913BFB1586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389063"/>
            <a:ext cx="7826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4" descr="186211196.jpg">
            <a:extLst>
              <a:ext uri="{FF2B5EF4-FFF2-40B4-BE49-F238E27FC236}">
                <a16:creationId xmlns:a16="http://schemas.microsoft.com/office/drawing/2014/main" id="{20FF4A3F-F02F-64A3-13BC-02FFA5A0D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701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6">
            <a:extLst>
              <a:ext uri="{FF2B5EF4-FFF2-40B4-BE49-F238E27FC236}">
                <a16:creationId xmlns:a16="http://schemas.microsoft.com/office/drawing/2014/main" id="{109D9AA1-A052-20AA-0AA9-50578B1BEE4D}"/>
              </a:ext>
            </a:extLst>
          </p:cNvPr>
          <p:cNvSpPr txBox="1">
            <a:spLocks/>
          </p:cNvSpPr>
          <p:nvPr/>
        </p:nvSpPr>
        <p:spPr>
          <a:xfrm>
            <a:off x="1166813" y="2795588"/>
            <a:ext cx="7132637" cy="388937"/>
          </a:xfrm>
          <a:prstGeom prst="rect">
            <a:avLst/>
          </a:prstGeom>
        </p:spPr>
        <p:txBody>
          <a:bodyPr/>
          <a:lstStyle/>
          <a:p>
            <a:pPr marL="210312" indent="-210312" eaLnBrk="1" fontAlgn="auto" hangingPunct="1">
              <a:lnSpc>
                <a:spcPct val="90000"/>
              </a:lnSpc>
              <a:spcBef>
                <a:spcPts val="1100"/>
              </a:spcBef>
              <a:spcAft>
                <a:spcPts val="0"/>
              </a:spcAft>
              <a:defRPr/>
            </a:pPr>
            <a:r>
              <a:rPr lang="en-US" sz="2300" b="1" dirty="0">
                <a:solidFill>
                  <a:schemeClr val="accent2">
                    <a:lumMod val="75000"/>
                  </a:schemeClr>
                </a:solidFill>
                <a:latin typeface="+mn-lt"/>
              </a:rPr>
              <a:t>Management of Human Capital</a:t>
            </a:r>
          </a:p>
        </p:txBody>
      </p:sp>
      <p:pic>
        <p:nvPicPr>
          <p:cNvPr id="56328" name="Picture 15" descr="184308808.jpg">
            <a:extLst>
              <a:ext uri="{FF2B5EF4-FFF2-40B4-BE49-F238E27FC236}">
                <a16:creationId xmlns:a16="http://schemas.microsoft.com/office/drawing/2014/main" id="{0FF31292-3EB3-FD94-2410-BDF202CBD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3975100"/>
            <a:ext cx="7810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6">
            <a:extLst>
              <a:ext uri="{FF2B5EF4-FFF2-40B4-BE49-F238E27FC236}">
                <a16:creationId xmlns:a16="http://schemas.microsoft.com/office/drawing/2014/main" id="{1A302BC3-49A8-C993-570A-1445FB2C9840}"/>
              </a:ext>
            </a:extLst>
          </p:cNvPr>
          <p:cNvSpPr txBox="1">
            <a:spLocks/>
          </p:cNvSpPr>
          <p:nvPr/>
        </p:nvSpPr>
        <p:spPr>
          <a:xfrm>
            <a:off x="1255713" y="4130675"/>
            <a:ext cx="7131050" cy="415925"/>
          </a:xfrm>
          <a:prstGeom prst="rect">
            <a:avLst/>
          </a:prstGeom>
        </p:spPr>
        <p:txBody>
          <a:bodyPr>
            <a:normAutofit/>
          </a:bodyPr>
          <a:lstStyle/>
          <a:p>
            <a:pPr marL="210312" indent="-210312" eaLnBrk="1" fontAlgn="auto" hangingPunct="1">
              <a:lnSpc>
                <a:spcPct val="90000"/>
              </a:lnSpc>
              <a:spcBef>
                <a:spcPts val="1100"/>
              </a:spcBef>
              <a:spcAft>
                <a:spcPts val="0"/>
              </a:spcAft>
              <a:defRPr/>
            </a:pPr>
            <a:r>
              <a:rPr lang="en-US" sz="2300" b="1" dirty="0">
                <a:solidFill>
                  <a:schemeClr val="accent2">
                    <a:lumMod val="75000"/>
                  </a:schemeClr>
                </a:solidFill>
                <a:latin typeface="+mn-lt"/>
              </a:rPr>
              <a:t>Information Processing</a:t>
            </a:r>
          </a:p>
        </p:txBody>
      </p:sp>
      <p:pic>
        <p:nvPicPr>
          <p:cNvPr id="56330" name="Picture 16" descr="186211196.jpg">
            <a:extLst>
              <a:ext uri="{FF2B5EF4-FFF2-40B4-BE49-F238E27FC236}">
                <a16:creationId xmlns:a16="http://schemas.microsoft.com/office/drawing/2014/main" id="{FAE4134A-A35C-7414-5166-74E102FF8E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232400"/>
            <a:ext cx="78263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6">
            <a:extLst>
              <a:ext uri="{FF2B5EF4-FFF2-40B4-BE49-F238E27FC236}">
                <a16:creationId xmlns:a16="http://schemas.microsoft.com/office/drawing/2014/main" id="{5655707C-744E-489A-BD8D-F0E0F3E90DDB}"/>
              </a:ext>
            </a:extLst>
          </p:cNvPr>
          <p:cNvSpPr txBox="1">
            <a:spLocks/>
          </p:cNvSpPr>
          <p:nvPr/>
        </p:nvSpPr>
        <p:spPr>
          <a:xfrm>
            <a:off x="1233488" y="5426075"/>
            <a:ext cx="7132637" cy="412750"/>
          </a:xfrm>
          <a:prstGeom prst="rect">
            <a:avLst/>
          </a:prstGeom>
        </p:spPr>
        <p:txBody>
          <a:bodyPr>
            <a:normAutofit/>
          </a:bodyPr>
          <a:lstStyle/>
          <a:p>
            <a:pPr marL="210312" indent="-210312" eaLnBrk="1" fontAlgn="auto" hangingPunct="1">
              <a:lnSpc>
                <a:spcPct val="90000"/>
              </a:lnSpc>
              <a:spcBef>
                <a:spcPts val="1100"/>
              </a:spcBef>
              <a:spcAft>
                <a:spcPts val="0"/>
              </a:spcAft>
              <a:defRPr/>
            </a:pPr>
            <a:r>
              <a:rPr lang="en-US" sz="2300" b="1" dirty="0">
                <a:solidFill>
                  <a:schemeClr val="accent2">
                    <a:lumMod val="75000"/>
                  </a:schemeClr>
                </a:solidFill>
                <a:latin typeface="+mn-lt"/>
              </a:rPr>
              <a:t>Segregation of Duties</a:t>
            </a:r>
          </a:p>
        </p:txBody>
      </p:sp>
      <p:sp>
        <p:nvSpPr>
          <p:cNvPr id="56332" name="Footer Placeholder 3">
            <a:extLst>
              <a:ext uri="{FF2B5EF4-FFF2-40B4-BE49-F238E27FC236}">
                <a16:creationId xmlns:a16="http://schemas.microsoft.com/office/drawing/2014/main" id="{45590E33-4B34-7593-EFAA-7C5CC94A1E6B}"/>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8" grpId="0" build="p"/>
      <p:bldP spid="19" grpId="0" build="p"/>
      <p:bldP spid="2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Footer Placeholder 3">
            <a:extLst>
              <a:ext uri="{FF2B5EF4-FFF2-40B4-BE49-F238E27FC236}">
                <a16:creationId xmlns:a16="http://schemas.microsoft.com/office/drawing/2014/main" id="{6973F387-9C30-3296-F463-D621DC220517}"/>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
        <p:nvSpPr>
          <p:cNvPr id="3" name="Rectangle 2">
            <a:extLst>
              <a:ext uri="{FF2B5EF4-FFF2-40B4-BE49-F238E27FC236}">
                <a16:creationId xmlns:a16="http://schemas.microsoft.com/office/drawing/2014/main" id="{5A7F4256-B5E8-375C-01BA-690A61AE63EF}"/>
              </a:ext>
            </a:extLst>
          </p:cNvPr>
          <p:cNvSpPr/>
          <p:nvPr/>
        </p:nvSpPr>
        <p:spPr>
          <a:xfrm>
            <a:off x="2086169" y="785610"/>
            <a:ext cx="4732385" cy="280076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i="1" dirty="0">
                <a:solidFill>
                  <a:schemeClr val="accent2">
                    <a:lumMod val="75000"/>
                  </a:schemeClr>
                </a:solidFill>
              </a:rPr>
              <a:t>Control </a:t>
            </a:r>
          </a:p>
          <a:p>
            <a:pPr algn="ctr"/>
            <a:r>
              <a:rPr lang="en-US" sz="8800" b="1" i="1" dirty="0">
                <a:solidFill>
                  <a:schemeClr val="accent2">
                    <a:lumMod val="75000"/>
                  </a:schemeClr>
                </a:solidFill>
              </a:rPr>
              <a:t>Activities</a:t>
            </a:r>
            <a:endParaRPr lang="en-US" sz="5400" b="1" i="1" cap="none" spc="0" dirty="0">
              <a:ln/>
              <a:solidFill>
                <a:schemeClr val="accent3"/>
              </a:solidFill>
              <a:effectLst/>
            </a:endParaRPr>
          </a:p>
        </p:txBody>
      </p:sp>
      <p:sp>
        <p:nvSpPr>
          <p:cNvPr id="4" name="Rectangle 3">
            <a:extLst>
              <a:ext uri="{FF2B5EF4-FFF2-40B4-BE49-F238E27FC236}">
                <a16:creationId xmlns:a16="http://schemas.microsoft.com/office/drawing/2014/main" id="{A1FF8870-02F3-1B63-8E79-1E1613C46A59}"/>
              </a:ext>
            </a:extLst>
          </p:cNvPr>
          <p:cNvSpPr/>
          <p:nvPr/>
        </p:nvSpPr>
        <p:spPr>
          <a:xfrm>
            <a:off x="1118755" y="3934900"/>
            <a:ext cx="6667211" cy="1754326"/>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Provide an example of </a:t>
            </a:r>
          </a:p>
          <a:p>
            <a:pPr algn="ctr"/>
            <a:r>
              <a:rPr lang="en-US" sz="5400" dirty="0">
                <a:ln w="0"/>
                <a:solidFill>
                  <a:schemeClr val="accent1"/>
                </a:solidFill>
                <a:effectLst>
                  <a:outerShdw blurRad="38100" dist="25400" dir="5400000" algn="ctr" rotWithShape="0">
                    <a:srgbClr val="6E747A">
                      <a:alpha val="43000"/>
                    </a:srgbClr>
                  </a:outerShdw>
                </a:effectLst>
              </a:rPr>
              <a:t>a controlled activity.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Footer Placeholder 3">
            <a:extLst>
              <a:ext uri="{FF2B5EF4-FFF2-40B4-BE49-F238E27FC236}">
                <a16:creationId xmlns:a16="http://schemas.microsoft.com/office/drawing/2014/main" id="{6973F387-9C30-3296-F463-D621DC220517}"/>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
        <p:nvSpPr>
          <p:cNvPr id="3" name="Rectangle 2">
            <a:extLst>
              <a:ext uri="{FF2B5EF4-FFF2-40B4-BE49-F238E27FC236}">
                <a16:creationId xmlns:a16="http://schemas.microsoft.com/office/drawing/2014/main" id="{5A7F4256-B5E8-375C-01BA-690A61AE63EF}"/>
              </a:ext>
            </a:extLst>
          </p:cNvPr>
          <p:cNvSpPr/>
          <p:nvPr/>
        </p:nvSpPr>
        <p:spPr>
          <a:xfrm>
            <a:off x="1578006" y="122333"/>
            <a:ext cx="6193106" cy="280076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i="1" dirty="0">
                <a:solidFill>
                  <a:schemeClr val="accent2">
                    <a:lumMod val="75000"/>
                  </a:schemeClr>
                </a:solidFill>
              </a:rPr>
              <a:t>Key Internal </a:t>
            </a:r>
          </a:p>
          <a:p>
            <a:pPr algn="ctr"/>
            <a:r>
              <a:rPr lang="en-US" sz="8800" b="1" i="1" dirty="0">
                <a:solidFill>
                  <a:schemeClr val="accent2">
                    <a:lumMod val="75000"/>
                  </a:schemeClr>
                </a:solidFill>
              </a:rPr>
              <a:t>Controls</a:t>
            </a:r>
            <a:endParaRPr lang="en-US" sz="5400" b="1" i="1" cap="none" spc="0" dirty="0">
              <a:ln/>
              <a:solidFill>
                <a:schemeClr val="accent3"/>
              </a:solidFill>
              <a:effectLst/>
            </a:endParaRPr>
          </a:p>
        </p:txBody>
      </p:sp>
      <p:sp>
        <p:nvSpPr>
          <p:cNvPr id="4" name="Rectangle 3">
            <a:extLst>
              <a:ext uri="{FF2B5EF4-FFF2-40B4-BE49-F238E27FC236}">
                <a16:creationId xmlns:a16="http://schemas.microsoft.com/office/drawing/2014/main" id="{A1FF8870-02F3-1B63-8E79-1E1613C46A59}"/>
              </a:ext>
            </a:extLst>
          </p:cNvPr>
          <p:cNvSpPr/>
          <p:nvPr/>
        </p:nvSpPr>
        <p:spPr>
          <a:xfrm>
            <a:off x="279476" y="3134800"/>
            <a:ext cx="8433719" cy="3046988"/>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Provide one example of a </a:t>
            </a:r>
          </a:p>
          <a:p>
            <a:pPr algn="ctr"/>
            <a:r>
              <a:rPr lang="en-US" sz="4800" dirty="0">
                <a:ln w="0"/>
                <a:solidFill>
                  <a:schemeClr val="accent1"/>
                </a:solidFill>
                <a:effectLst>
                  <a:outerShdw blurRad="38100" dist="25400" dir="5400000" algn="ctr" rotWithShape="0">
                    <a:srgbClr val="6E747A">
                      <a:alpha val="43000"/>
                    </a:srgbClr>
                  </a:outerShdw>
                </a:effectLst>
              </a:rPr>
              <a:t>“key </a:t>
            </a:r>
            <a:r>
              <a:rPr lang="en-US" sz="4800" b="0" cap="none" spc="0" dirty="0">
                <a:ln w="0"/>
                <a:solidFill>
                  <a:schemeClr val="accent1"/>
                </a:solidFill>
                <a:effectLst>
                  <a:outerShdw blurRad="38100" dist="25400" dir="5400000" algn="ctr" rotWithShape="0">
                    <a:srgbClr val="6E747A">
                      <a:alpha val="43000"/>
                    </a:srgbClr>
                  </a:outerShdw>
                </a:effectLst>
              </a:rPr>
              <a:t>internal control” you have </a:t>
            </a:r>
          </a:p>
          <a:p>
            <a:pPr algn="ctr"/>
            <a:r>
              <a:rPr lang="en-US" sz="4800" b="0" cap="none" spc="0" dirty="0">
                <a:ln w="0"/>
                <a:solidFill>
                  <a:schemeClr val="accent1"/>
                </a:solidFill>
                <a:effectLst>
                  <a:outerShdw blurRad="38100" dist="25400" dir="5400000" algn="ctr" rotWithShape="0">
                    <a:srgbClr val="6E747A">
                      <a:alpha val="43000"/>
                    </a:srgbClr>
                  </a:outerShdw>
                </a:effectLst>
              </a:rPr>
              <a:t>in </a:t>
            </a:r>
            <a:r>
              <a:rPr lang="en-US" sz="4800" dirty="0">
                <a:ln w="0"/>
                <a:solidFill>
                  <a:schemeClr val="accent1"/>
                </a:solidFill>
                <a:effectLst>
                  <a:outerShdw blurRad="38100" dist="25400" dir="5400000" algn="ctr" rotWithShape="0">
                    <a:srgbClr val="6E747A">
                      <a:alpha val="43000"/>
                    </a:srgbClr>
                  </a:outerShdw>
                </a:effectLst>
              </a:rPr>
              <a:t>place in your own program on </a:t>
            </a:r>
          </a:p>
          <a:p>
            <a:pPr algn="ctr"/>
            <a:r>
              <a:rPr lang="en-US" sz="4800" dirty="0">
                <a:ln w="0"/>
                <a:solidFill>
                  <a:schemeClr val="accent1"/>
                </a:solidFill>
                <a:effectLst>
                  <a:outerShdw blurRad="38100" dist="25400" dir="5400000" algn="ctr" rotWithShape="0">
                    <a:srgbClr val="6E747A">
                      <a:alpha val="43000"/>
                    </a:srgbClr>
                  </a:outerShdw>
                </a:effectLst>
              </a:rPr>
              <a:t>your Division’s Chart.</a:t>
            </a:r>
            <a:endParaRPr lang="en-US" sz="4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5121434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6">
            <a:extLst>
              <a:ext uri="{FF2B5EF4-FFF2-40B4-BE49-F238E27FC236}">
                <a16:creationId xmlns:a16="http://schemas.microsoft.com/office/drawing/2014/main" id="{6F8BC7B2-0E7A-2F6D-76C0-BFFB4BECCD2D}"/>
              </a:ext>
            </a:extLst>
          </p:cNvPr>
          <p:cNvSpPr txBox="1">
            <a:spLocks/>
          </p:cNvSpPr>
          <p:nvPr/>
        </p:nvSpPr>
        <p:spPr bwMode="auto">
          <a:xfrm>
            <a:off x="331788" y="785813"/>
            <a:ext cx="8666162"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9550" indent="-209550">
              <a:defRPr>
                <a:solidFill>
                  <a:schemeClr val="tx1"/>
                </a:solidFill>
                <a:latin typeface="Corbel" panose="020B0503020204020204" pitchFamily="34" charset="0"/>
              </a:defRPr>
            </a:lvl1pPr>
            <a:lvl2pPr marL="666750" indent="-2095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90000"/>
              </a:lnSpc>
              <a:spcBef>
                <a:spcPts val="1100"/>
              </a:spcBef>
              <a:buClr>
                <a:schemeClr val="tx2"/>
              </a:buClr>
              <a:buFont typeface="Wingdings" panose="05000000000000000000" pitchFamily="2" charset="2"/>
              <a:buChar char="Ø"/>
            </a:pPr>
            <a:r>
              <a:rPr lang="en-US" altLang="en-US" sz="2200" b="1" dirty="0"/>
              <a:t>  Each group will be assigned a process from the Bob the Bowling Manager scenario that requires an internal control.</a:t>
            </a:r>
          </a:p>
          <a:p>
            <a:pPr eaLnBrk="1" hangingPunct="1">
              <a:lnSpc>
                <a:spcPct val="90000"/>
              </a:lnSpc>
              <a:spcBef>
                <a:spcPts val="1100"/>
              </a:spcBef>
              <a:buClr>
                <a:schemeClr val="tx2"/>
              </a:buClr>
              <a:buFont typeface="Wingdings" panose="05000000000000000000" pitchFamily="2" charset="2"/>
              <a:buChar char="Ø"/>
            </a:pPr>
            <a:endParaRPr lang="en-US" altLang="en-US" sz="1200" b="1" dirty="0"/>
          </a:p>
          <a:p>
            <a:pPr eaLnBrk="1" hangingPunct="1">
              <a:lnSpc>
                <a:spcPct val="90000"/>
              </a:lnSpc>
              <a:spcBef>
                <a:spcPts val="1100"/>
              </a:spcBef>
              <a:buClr>
                <a:schemeClr val="tx2"/>
              </a:buClr>
              <a:buFont typeface="Wingdings" panose="05000000000000000000" pitchFamily="2" charset="2"/>
              <a:buChar char="Ø"/>
            </a:pPr>
            <a:r>
              <a:rPr lang="en-US" altLang="en-US" sz="2200" b="1" dirty="0"/>
              <a:t>  Select a control for the process or procedure.</a:t>
            </a:r>
          </a:p>
          <a:p>
            <a:pPr eaLnBrk="1" hangingPunct="1">
              <a:lnSpc>
                <a:spcPct val="90000"/>
              </a:lnSpc>
              <a:spcBef>
                <a:spcPts val="1100"/>
              </a:spcBef>
              <a:buClr>
                <a:schemeClr val="tx2"/>
              </a:buClr>
              <a:buFont typeface="Wingdings" panose="05000000000000000000" pitchFamily="2" charset="2"/>
              <a:buChar char="Ø"/>
            </a:pPr>
            <a:endParaRPr lang="en-US" altLang="en-US" sz="1200" b="1" dirty="0"/>
          </a:p>
          <a:p>
            <a:pPr eaLnBrk="1" hangingPunct="1">
              <a:lnSpc>
                <a:spcPct val="90000"/>
              </a:lnSpc>
              <a:spcBef>
                <a:spcPts val="1100"/>
              </a:spcBef>
              <a:buClr>
                <a:schemeClr val="tx2"/>
              </a:buClr>
              <a:buFont typeface="Wingdings" panose="05000000000000000000" pitchFamily="2" charset="2"/>
              <a:buChar char="Ø"/>
            </a:pPr>
            <a:r>
              <a:rPr lang="en-US" altLang="en-US" sz="2200" b="1" dirty="0"/>
              <a:t>  Answer the following questions</a:t>
            </a:r>
          </a:p>
          <a:p>
            <a:pPr lvl="1" eaLnBrk="1" hangingPunct="1">
              <a:lnSpc>
                <a:spcPct val="90000"/>
              </a:lnSpc>
              <a:spcBef>
                <a:spcPts val="1100"/>
              </a:spcBef>
              <a:buClr>
                <a:schemeClr val="tx2"/>
              </a:buClr>
              <a:buFont typeface="Wingdings" panose="05000000000000000000" pitchFamily="2" charset="2"/>
              <a:buChar char="§"/>
            </a:pPr>
            <a:r>
              <a:rPr lang="en-US" altLang="en-US" sz="2200" dirty="0"/>
              <a:t>  Why did you select this control?</a:t>
            </a:r>
          </a:p>
          <a:p>
            <a:pPr lvl="1" eaLnBrk="1" hangingPunct="1">
              <a:lnSpc>
                <a:spcPct val="90000"/>
              </a:lnSpc>
              <a:spcBef>
                <a:spcPts val="1100"/>
              </a:spcBef>
              <a:buClr>
                <a:schemeClr val="tx2"/>
              </a:buClr>
              <a:buFont typeface="Wingdings" panose="05000000000000000000" pitchFamily="2" charset="2"/>
              <a:buChar char="§"/>
            </a:pPr>
            <a:r>
              <a:rPr lang="en-US" altLang="en-US" sz="2200" dirty="0"/>
              <a:t>  What could be the consequences if you did not have the control in place?</a:t>
            </a:r>
          </a:p>
          <a:p>
            <a:pPr lvl="1" eaLnBrk="1" hangingPunct="1">
              <a:lnSpc>
                <a:spcPct val="90000"/>
              </a:lnSpc>
              <a:spcBef>
                <a:spcPts val="1100"/>
              </a:spcBef>
              <a:buClr>
                <a:schemeClr val="tx2"/>
              </a:buClr>
              <a:buFont typeface="Wingdings" panose="05000000000000000000" pitchFamily="2" charset="2"/>
              <a:buChar char="§"/>
            </a:pPr>
            <a:endParaRPr lang="en-US" altLang="en-US" sz="1200" b="1" dirty="0"/>
          </a:p>
          <a:p>
            <a:pPr eaLnBrk="1" hangingPunct="1">
              <a:lnSpc>
                <a:spcPct val="90000"/>
              </a:lnSpc>
              <a:spcBef>
                <a:spcPts val="1100"/>
              </a:spcBef>
              <a:buClr>
                <a:schemeClr val="tx2"/>
              </a:buClr>
              <a:buFont typeface="Wingdings" panose="05000000000000000000" pitchFamily="2" charset="2"/>
              <a:buChar char="Ø"/>
            </a:pPr>
            <a:r>
              <a:rPr lang="en-US" altLang="en-US" sz="2200" b="1" dirty="0"/>
              <a:t>  Select a scribe to capture your responses  on the chart paper.</a:t>
            </a:r>
          </a:p>
          <a:p>
            <a:pPr eaLnBrk="1" hangingPunct="1">
              <a:lnSpc>
                <a:spcPct val="90000"/>
              </a:lnSpc>
              <a:spcBef>
                <a:spcPts val="1100"/>
              </a:spcBef>
              <a:buClr>
                <a:schemeClr val="tx2"/>
              </a:buClr>
              <a:buFont typeface="Wingdings" panose="05000000000000000000" pitchFamily="2" charset="2"/>
              <a:buChar char="Ø"/>
            </a:pPr>
            <a:endParaRPr lang="en-US" altLang="en-US" sz="1200" b="1" dirty="0"/>
          </a:p>
          <a:p>
            <a:pPr eaLnBrk="1" hangingPunct="1">
              <a:lnSpc>
                <a:spcPct val="90000"/>
              </a:lnSpc>
              <a:spcBef>
                <a:spcPts val="1100"/>
              </a:spcBef>
              <a:buClr>
                <a:schemeClr val="tx2"/>
              </a:buClr>
              <a:buFont typeface="Wingdings" panose="05000000000000000000" pitchFamily="2" charset="2"/>
              <a:buChar char="Ø"/>
            </a:pPr>
            <a:r>
              <a:rPr lang="en-US" altLang="en-US" sz="2200" b="1" dirty="0"/>
              <a:t>  Select Spokesperson to out-brief to the large group.</a:t>
            </a:r>
          </a:p>
          <a:p>
            <a:pPr eaLnBrk="1" hangingPunct="1">
              <a:lnSpc>
                <a:spcPct val="90000"/>
              </a:lnSpc>
              <a:spcBef>
                <a:spcPts val="1100"/>
              </a:spcBef>
              <a:buClr>
                <a:schemeClr val="tx2"/>
              </a:buClr>
              <a:buFont typeface="Wingdings" panose="05000000000000000000" pitchFamily="2" charset="2"/>
              <a:buChar char="Ø"/>
            </a:pPr>
            <a:endParaRPr lang="en-US" altLang="en-US" sz="1200" b="1" dirty="0"/>
          </a:p>
          <a:p>
            <a:pPr eaLnBrk="1" hangingPunct="1">
              <a:lnSpc>
                <a:spcPct val="90000"/>
              </a:lnSpc>
              <a:spcBef>
                <a:spcPts val="1100"/>
              </a:spcBef>
              <a:buClr>
                <a:schemeClr val="tx2"/>
              </a:buClr>
              <a:buFont typeface="Wingdings" panose="05000000000000000000" pitchFamily="2" charset="2"/>
              <a:buChar char="Ø"/>
            </a:pPr>
            <a:r>
              <a:rPr lang="en-US" altLang="en-US" sz="2200" b="1" dirty="0"/>
              <a:t>  You have 10 minutes to complete the exercise.</a:t>
            </a:r>
          </a:p>
        </p:txBody>
      </p:sp>
      <p:sp>
        <p:nvSpPr>
          <p:cNvPr id="2" name="Title 1">
            <a:extLst>
              <a:ext uri="{FF2B5EF4-FFF2-40B4-BE49-F238E27FC236}">
                <a16:creationId xmlns:a16="http://schemas.microsoft.com/office/drawing/2014/main" id="{47CD2E14-7869-FE0C-80EC-19C00CC54CCE}"/>
              </a:ext>
            </a:extLst>
          </p:cNvPr>
          <p:cNvSpPr>
            <a:spLocks noGrp="1"/>
          </p:cNvSpPr>
          <p:nvPr>
            <p:ph type="title"/>
          </p:nvPr>
        </p:nvSpPr>
        <p:spPr>
          <a:xfrm>
            <a:off x="323850" y="141288"/>
            <a:ext cx="8820150" cy="520700"/>
          </a:xfrm>
        </p:spPr>
        <p:txBody>
          <a:bodyPr rtlCol="0">
            <a:noAutofit/>
          </a:bodyPr>
          <a:lstStyle/>
          <a:p>
            <a:pPr eaLnBrk="1" fontAlgn="auto" hangingPunct="1">
              <a:spcAft>
                <a:spcPts val="0"/>
              </a:spcAft>
              <a:defRPr/>
            </a:pPr>
            <a:r>
              <a:rPr lang="en-US" sz="2400" b="1" dirty="0">
                <a:solidFill>
                  <a:schemeClr val="accent2">
                    <a:lumMod val="75000"/>
                  </a:schemeClr>
                </a:solidFill>
              </a:rPr>
              <a:t>Selecting the Best Control(s) – Breakout Exercise Instructions</a:t>
            </a:r>
          </a:p>
        </p:txBody>
      </p:sp>
      <p:sp>
        <p:nvSpPr>
          <p:cNvPr id="59396" name="Footer Placeholder 3">
            <a:extLst>
              <a:ext uri="{FF2B5EF4-FFF2-40B4-BE49-F238E27FC236}">
                <a16:creationId xmlns:a16="http://schemas.microsoft.com/office/drawing/2014/main" id="{A3E6A86A-5CA1-3291-B189-0C6303D3822A}"/>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Footer Placeholder 3">
            <a:extLst>
              <a:ext uri="{FF2B5EF4-FFF2-40B4-BE49-F238E27FC236}">
                <a16:creationId xmlns:a16="http://schemas.microsoft.com/office/drawing/2014/main" id="{6973F387-9C30-3296-F463-D621DC220517}"/>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
        <p:nvSpPr>
          <p:cNvPr id="3" name="Rectangle 2">
            <a:extLst>
              <a:ext uri="{FF2B5EF4-FFF2-40B4-BE49-F238E27FC236}">
                <a16:creationId xmlns:a16="http://schemas.microsoft.com/office/drawing/2014/main" id="{5A7F4256-B5E8-375C-01BA-690A61AE63EF}"/>
              </a:ext>
            </a:extLst>
          </p:cNvPr>
          <p:cNvSpPr/>
          <p:nvPr/>
        </p:nvSpPr>
        <p:spPr>
          <a:xfrm>
            <a:off x="1979002" y="456441"/>
            <a:ext cx="5355953" cy="280076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i="1" dirty="0">
                <a:solidFill>
                  <a:schemeClr val="accent2">
                    <a:lumMod val="75000"/>
                  </a:schemeClr>
                </a:solidFill>
              </a:rPr>
              <a:t>Evaluation</a:t>
            </a:r>
          </a:p>
          <a:p>
            <a:pPr algn="ctr"/>
            <a:r>
              <a:rPr lang="en-US" sz="8800" b="1" i="1" dirty="0">
                <a:solidFill>
                  <a:schemeClr val="accent2">
                    <a:lumMod val="75000"/>
                  </a:schemeClr>
                </a:solidFill>
              </a:rPr>
              <a:t>of Control</a:t>
            </a:r>
          </a:p>
        </p:txBody>
      </p:sp>
      <p:sp>
        <p:nvSpPr>
          <p:cNvPr id="4" name="Rectangle 3">
            <a:extLst>
              <a:ext uri="{FF2B5EF4-FFF2-40B4-BE49-F238E27FC236}">
                <a16:creationId xmlns:a16="http://schemas.microsoft.com/office/drawing/2014/main" id="{A1FF8870-02F3-1B63-8E79-1E1613C46A59}"/>
              </a:ext>
            </a:extLst>
          </p:cNvPr>
          <p:cNvSpPr/>
          <p:nvPr/>
        </p:nvSpPr>
        <p:spPr>
          <a:xfrm>
            <a:off x="782756" y="3688716"/>
            <a:ext cx="7409593" cy="1569660"/>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Provide an example </a:t>
            </a:r>
          </a:p>
          <a:p>
            <a:pPr algn="ctr"/>
            <a:r>
              <a:rPr lang="en-US" sz="4800" dirty="0">
                <a:ln w="0"/>
                <a:solidFill>
                  <a:schemeClr val="accent1"/>
                </a:solidFill>
                <a:effectLst>
                  <a:outerShdw blurRad="38100" dist="25400" dir="5400000" algn="ctr" rotWithShape="0">
                    <a:srgbClr val="6E747A">
                      <a:alpha val="43000"/>
                    </a:srgbClr>
                  </a:outerShdw>
                </a:effectLst>
              </a:rPr>
              <a:t>of how to evaluate a control.</a:t>
            </a:r>
            <a:endParaRPr lang="en-US" sz="4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3389788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611187" y="920750"/>
            <a:ext cx="7921625" cy="4733925"/>
          </a:xfrm>
        </p:spPr>
        <p:txBody>
          <a:bodyPr>
            <a:noAutofit/>
          </a:bodyPr>
          <a:lstStyle/>
          <a:p>
            <a:pPr marL="514350" indent="-514350" defTabSz="457200" eaLnBrk="1" hangingPunct="1">
              <a:buFont typeface="Corbel" panose="020B0503020204020204" pitchFamily="34" charset="0"/>
              <a:buAutoNum type="arabicPeriod"/>
              <a:defRPr/>
            </a:pPr>
            <a:r>
              <a:rPr lang="en-US" altLang="en-US" sz="2000" b="1" dirty="0"/>
              <a:t>Assignments </a:t>
            </a:r>
          </a:p>
          <a:p>
            <a:pPr lvl="2" defTabSz="457200" eaLnBrk="1" hangingPunct="1">
              <a:defRPr/>
            </a:pPr>
            <a:r>
              <a:rPr lang="en-US" altLang="en-US" sz="2000" dirty="0"/>
              <a:t>Provided during class and as homework between sessions</a:t>
            </a:r>
          </a:p>
          <a:p>
            <a:pPr lvl="2" defTabSz="457200" eaLnBrk="1" hangingPunct="1">
              <a:defRPr/>
            </a:pPr>
            <a:r>
              <a:rPr lang="en-US" altLang="en-US" sz="2000" dirty="0"/>
              <a:t>Participant Guide</a:t>
            </a:r>
          </a:p>
          <a:p>
            <a:pPr marL="514350" indent="-514350" defTabSz="457200" eaLnBrk="1" hangingPunct="1">
              <a:buFont typeface="Corbel" panose="020B0503020204020204" pitchFamily="34" charset="0"/>
              <a:buAutoNum type="arabicPeriod"/>
              <a:defRPr/>
            </a:pPr>
            <a:r>
              <a:rPr lang="en-US" altLang="en-US" sz="2000" b="1" dirty="0"/>
              <a:t>Grading</a:t>
            </a:r>
          </a:p>
          <a:p>
            <a:pPr lvl="2" defTabSz="457200" eaLnBrk="1" hangingPunct="1">
              <a:defRPr/>
            </a:pPr>
            <a:r>
              <a:rPr lang="en-US" altLang="en-US" sz="2000" dirty="0"/>
              <a:t>75% or better required to pass</a:t>
            </a:r>
          </a:p>
          <a:p>
            <a:pPr marL="514350" indent="-514350" defTabSz="457200" eaLnBrk="1" hangingPunct="1">
              <a:buFont typeface="Corbel" panose="020B0503020204020204" pitchFamily="34" charset="0"/>
              <a:buAutoNum type="arabicPeriod"/>
              <a:defRPr/>
            </a:pPr>
            <a:r>
              <a:rPr lang="en-US" altLang="en-US" sz="2000" b="1" dirty="0"/>
              <a:t>ACE and IACET CEU Recommendations</a:t>
            </a:r>
          </a:p>
          <a:p>
            <a:pPr lvl="2" defTabSz="457200" eaLnBrk="1" hangingPunct="1">
              <a:defRPr/>
            </a:pPr>
            <a:r>
              <a:rPr lang="en-US" altLang="en-US" sz="2000" dirty="0"/>
              <a:t>ACE:  One (1) semester hour in Risk Management in </a:t>
            </a:r>
            <a:r>
              <a:rPr lang="en-US" altLang="en-US" sz="2000"/>
              <a:t>the lower </a:t>
            </a:r>
            <a:r>
              <a:rPr lang="en-US" altLang="en-US" sz="2000" dirty="0"/>
              <a:t>division baccalaureate degree category </a:t>
            </a:r>
          </a:p>
          <a:p>
            <a:pPr lvl="2" defTabSz="457200" eaLnBrk="1" hangingPunct="1">
              <a:defRPr/>
            </a:pPr>
            <a:r>
              <a:rPr lang="en-US" altLang="en-US" sz="2000" dirty="0"/>
              <a:t>IACET CEU:  0.7  </a:t>
            </a:r>
            <a:r>
              <a:rPr lang="en-US" altLang="en-US" sz="1800" dirty="0"/>
              <a:t>(must attend whole session, complete all exercises, submit end-of-course survey and obtain a 75% or better)</a:t>
            </a:r>
          </a:p>
          <a:p>
            <a:pPr marL="514350" indent="-514350" defTabSz="457200" eaLnBrk="1" hangingPunct="1">
              <a:buFont typeface="Corbel" panose="020B0503020204020204" pitchFamily="34" charset="0"/>
              <a:buAutoNum type="arabicPeriod"/>
              <a:defRPr/>
            </a:pPr>
            <a:r>
              <a:rPr lang="en-US" altLang="en-US" sz="2000" b="1" dirty="0"/>
              <a:t>References and forms:</a:t>
            </a:r>
          </a:p>
          <a:p>
            <a:pPr marL="0" indent="0" defTabSz="457200" eaLnBrk="1" hangingPunct="1">
              <a:buFont typeface="Arial" panose="020B0604020202020204" pitchFamily="34" charset="0"/>
              <a:buNone/>
              <a:defRPr/>
            </a:pPr>
            <a:r>
              <a:rPr lang="en-US" altLang="en-US" sz="2000" b="1" dirty="0"/>
              <a:t>	 </a:t>
            </a:r>
            <a:r>
              <a:rPr lang="en-US" sz="2000" dirty="0">
                <a:hlinkClick r:id="rId2"/>
              </a:rPr>
              <a:t>https://www.imcomacademy.com/ima/?page_id=11999</a:t>
            </a:r>
            <a:endParaRPr lang="en-US" sz="2000" dirty="0"/>
          </a:p>
          <a:p>
            <a:pPr marL="512763" indent="-512763" defTabSz="457200" eaLnBrk="1" hangingPunct="1">
              <a:buNone/>
              <a:defRPr/>
            </a:pPr>
            <a:r>
              <a:rPr lang="en-US" altLang="en-US" sz="2000" b="1" dirty="0"/>
              <a:t>5.    The Risk Assessment for taking this course is determined to be LOW</a:t>
            </a:r>
          </a:p>
          <a:p>
            <a:pPr marL="0" indent="0" defTabSz="457200" eaLnBrk="1" hangingPunct="1">
              <a:buFont typeface="Arial" panose="020B0604020202020204" pitchFamily="34" charset="0"/>
              <a:buNone/>
              <a:defRPr/>
            </a:pPr>
            <a:endParaRPr lang="en-US" altLang="en-US" sz="2400" b="1" dirty="0"/>
          </a:p>
          <a:p>
            <a:pPr lvl="2" defTabSz="457200" eaLnBrk="1" hangingPunct="1">
              <a:buFont typeface="Arial" panose="020B0604020202020204" pitchFamily="34" charset="0"/>
              <a:buNone/>
              <a:defRPr/>
            </a:pPr>
            <a:endParaRPr lang="en-US" altLang="en-US" sz="2400" dirty="0"/>
          </a:p>
        </p:txBody>
      </p:sp>
      <p:sp>
        <p:nvSpPr>
          <p:cNvPr id="8" name="Title 1"/>
          <p:cNvSpPr>
            <a:spLocks noGrp="1"/>
          </p:cNvSpPr>
          <p:nvPr>
            <p:ph type="title"/>
          </p:nvPr>
        </p:nvSpPr>
        <p:spPr>
          <a:xfrm>
            <a:off x="585788" y="254000"/>
            <a:ext cx="8558212" cy="666750"/>
          </a:xfrm>
        </p:spPr>
        <p:txBody>
          <a:bodyPr rtlCol="0">
            <a:normAutofit/>
          </a:bodyPr>
          <a:lstStyle/>
          <a:p>
            <a:pPr eaLnBrk="1" fontAlgn="auto" hangingPunct="1">
              <a:spcAft>
                <a:spcPts val="0"/>
              </a:spcAft>
              <a:defRPr/>
            </a:pPr>
            <a:r>
              <a:rPr lang="en-US" sz="3600" dirty="0">
                <a:solidFill>
                  <a:schemeClr val="accent1">
                    <a:lumMod val="75000"/>
                  </a:schemeClr>
                </a:solidFill>
              </a:rPr>
              <a:t>Admin Items</a:t>
            </a:r>
          </a:p>
        </p:txBody>
      </p:sp>
      <p:sp>
        <p:nvSpPr>
          <p:cNvPr id="35844"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2" name="Rectangle 1"/>
          <p:cNvSpPr/>
          <p:nvPr/>
        </p:nvSpPr>
        <p:spPr>
          <a:xfrm>
            <a:off x="0" y="5832389"/>
            <a:ext cx="9144000" cy="7166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Pursuant to AR 27-60, Intellectual Property, dated 17 Jun 2015 and SFMWR SOP_ANSI/IACET CEUs (dated 31 Oct 2023) states that no faculty or instructor has proprietary interest in any products, instruments, devices, or materials related to this course.</a:t>
            </a:r>
          </a:p>
        </p:txBody>
      </p:sp>
    </p:spTree>
    <p:extLst>
      <p:ext uri="{BB962C8B-B14F-4D97-AF65-F5344CB8AC3E}">
        <p14:creationId xmlns:p14="http://schemas.microsoft.com/office/powerpoint/2010/main" val="68799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A17409-4B9B-93EE-67AD-A09C3F5D50F1}"/>
              </a:ext>
            </a:extLst>
          </p:cNvPr>
          <p:cNvSpPr>
            <a:spLocks noGrp="1"/>
          </p:cNvSpPr>
          <p:nvPr>
            <p:ph type="title"/>
          </p:nvPr>
        </p:nvSpPr>
        <p:spPr>
          <a:xfrm>
            <a:off x="261938" y="130175"/>
            <a:ext cx="8864600" cy="781050"/>
          </a:xfrm>
        </p:spPr>
        <p:txBody>
          <a:bodyPr rtlCol="0">
            <a:normAutofit/>
          </a:bodyPr>
          <a:lstStyle/>
          <a:p>
            <a:pPr eaLnBrk="1" fontAlgn="auto" hangingPunct="1">
              <a:spcAft>
                <a:spcPts val="0"/>
              </a:spcAft>
              <a:defRPr/>
            </a:pPr>
            <a:r>
              <a:rPr lang="en-US" b="1" dirty="0">
                <a:solidFill>
                  <a:schemeClr val="accent2">
                    <a:lumMod val="75000"/>
                  </a:schemeClr>
                </a:solidFill>
              </a:rPr>
              <a:t>Internal Control Evaluation Plan (ICEP)</a:t>
            </a:r>
          </a:p>
        </p:txBody>
      </p:sp>
      <p:sp>
        <p:nvSpPr>
          <p:cNvPr id="61443" name="Content Placeholder 6">
            <a:extLst>
              <a:ext uri="{FF2B5EF4-FFF2-40B4-BE49-F238E27FC236}">
                <a16:creationId xmlns:a16="http://schemas.microsoft.com/office/drawing/2014/main" id="{727FF80F-13C0-11CB-27AA-7505663F25F9}"/>
              </a:ext>
            </a:extLst>
          </p:cNvPr>
          <p:cNvSpPr txBox="1">
            <a:spLocks/>
          </p:cNvSpPr>
          <p:nvPr/>
        </p:nvSpPr>
        <p:spPr bwMode="auto">
          <a:xfrm>
            <a:off x="207963" y="3167063"/>
            <a:ext cx="53943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9550" indent="-209550">
              <a:defRPr>
                <a:solidFill>
                  <a:schemeClr val="tx1"/>
                </a:solidFill>
                <a:latin typeface="Corbel" panose="020B0503020204020204" pitchFamily="34" charset="0"/>
              </a:defRPr>
            </a:lvl1pPr>
            <a:lvl2pPr marL="666750" indent="-2095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90000"/>
              </a:lnSpc>
              <a:spcBef>
                <a:spcPts val="1100"/>
              </a:spcBef>
              <a:buClr>
                <a:schemeClr val="tx2"/>
              </a:buClr>
              <a:buFont typeface="Wingdings" panose="05000000000000000000" pitchFamily="2" charset="2"/>
              <a:buChar char="Ø"/>
            </a:pPr>
            <a:r>
              <a:rPr lang="en-US" altLang="en-US" sz="2600" b="1"/>
              <a:t>  The Internal Control Evaluation should identify the following:</a:t>
            </a:r>
          </a:p>
          <a:p>
            <a:pPr lvl="1" eaLnBrk="1" hangingPunct="1">
              <a:lnSpc>
                <a:spcPct val="90000"/>
              </a:lnSpc>
              <a:spcBef>
                <a:spcPts val="1100"/>
              </a:spcBef>
              <a:buClr>
                <a:schemeClr val="tx2"/>
              </a:buClr>
              <a:buFont typeface="Wingdings" panose="05000000000000000000" pitchFamily="2" charset="2"/>
              <a:buChar char="§"/>
            </a:pPr>
            <a:r>
              <a:rPr lang="en-US" altLang="en-US" sz="2200"/>
              <a:t> Areas to be evaluated</a:t>
            </a:r>
          </a:p>
          <a:p>
            <a:pPr lvl="1" eaLnBrk="1" hangingPunct="1">
              <a:lnSpc>
                <a:spcPct val="90000"/>
              </a:lnSpc>
              <a:spcBef>
                <a:spcPts val="1100"/>
              </a:spcBef>
              <a:buClr>
                <a:schemeClr val="tx2"/>
              </a:buClr>
              <a:buFont typeface="Wingdings" panose="05000000000000000000" pitchFamily="2" charset="2"/>
              <a:buChar char="§"/>
            </a:pPr>
            <a:r>
              <a:rPr lang="en-US" altLang="en-US" sz="2200"/>
              <a:t> Year for the evaluation</a:t>
            </a:r>
          </a:p>
          <a:p>
            <a:pPr lvl="1" eaLnBrk="1" hangingPunct="1">
              <a:lnSpc>
                <a:spcPct val="90000"/>
              </a:lnSpc>
              <a:spcBef>
                <a:spcPts val="1100"/>
              </a:spcBef>
              <a:buClr>
                <a:schemeClr val="tx2"/>
              </a:buClr>
              <a:buFont typeface="Wingdings" panose="05000000000000000000" pitchFamily="2" charset="2"/>
              <a:buChar char="§"/>
            </a:pPr>
            <a:r>
              <a:rPr lang="en-US" altLang="en-US" sz="2200"/>
              <a:t> Official responsible for ensuring the evaluation is conducted</a:t>
            </a:r>
            <a:endParaRPr lang="en-US" altLang="en-US" sz="2200" b="1"/>
          </a:p>
        </p:txBody>
      </p:sp>
      <p:sp>
        <p:nvSpPr>
          <p:cNvPr id="61444" name="Footer Placeholder 3">
            <a:extLst>
              <a:ext uri="{FF2B5EF4-FFF2-40B4-BE49-F238E27FC236}">
                <a16:creationId xmlns:a16="http://schemas.microsoft.com/office/drawing/2014/main" id="{E4FD6A52-EEC7-ED8C-80BB-D745CC486D07}"/>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
        <p:nvSpPr>
          <p:cNvPr id="61445" name="Rectangle 11">
            <a:extLst>
              <a:ext uri="{FF2B5EF4-FFF2-40B4-BE49-F238E27FC236}">
                <a16:creationId xmlns:a16="http://schemas.microsoft.com/office/drawing/2014/main" id="{BF0247F2-D628-9B5C-7C26-14BFEBD828BD}"/>
              </a:ext>
            </a:extLst>
          </p:cNvPr>
          <p:cNvSpPr>
            <a:spLocks noChangeArrowheads="1"/>
          </p:cNvSpPr>
          <p:nvPr/>
        </p:nvSpPr>
        <p:spPr bwMode="auto">
          <a:xfrm>
            <a:off x="244475" y="1471613"/>
            <a:ext cx="74168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tx2"/>
              </a:buClr>
              <a:buFont typeface="Wingdings" panose="05000000000000000000" pitchFamily="2" charset="2"/>
              <a:buChar char="Ø"/>
            </a:pPr>
            <a:r>
              <a:rPr lang="en-US" altLang="en-US" sz="2600" b="1"/>
              <a:t>   The ICEP documents required schedule of internal control evaluations.</a:t>
            </a:r>
            <a:endParaRPr lang="en-US" altLang="en-US" sz="2600"/>
          </a:p>
        </p:txBody>
      </p:sp>
      <p:pic>
        <p:nvPicPr>
          <p:cNvPr id="61446" name="Picture 1">
            <a:extLst>
              <a:ext uri="{FF2B5EF4-FFF2-40B4-BE49-F238E27FC236}">
                <a16:creationId xmlns:a16="http://schemas.microsoft.com/office/drawing/2014/main" id="{FD87EA76-94BF-CC9D-CC4B-249AB7C468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4488" y="2382838"/>
            <a:ext cx="358616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http://www.axumhq.com/wp-content/uploads/2012/10/evaluation.jpg">
            <a:extLst>
              <a:ext uri="{FF2B5EF4-FFF2-40B4-BE49-F238E27FC236}">
                <a16:creationId xmlns:a16="http://schemas.microsoft.com/office/drawing/2014/main" id="{3D6F5E37-B13F-DDBC-C6CF-9D44D5949123}"/>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r="10753"/>
          <a:stretch>
            <a:fillRect/>
          </a:stretch>
        </p:blipFill>
        <p:spPr bwMode="auto">
          <a:xfrm>
            <a:off x="6635750" y="0"/>
            <a:ext cx="250825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A8A6A8D4-81EF-F231-8E42-8EEF6B8F8034}"/>
              </a:ext>
            </a:extLst>
          </p:cNvPr>
          <p:cNvSpPr>
            <a:spLocks noGrp="1"/>
          </p:cNvSpPr>
          <p:nvPr>
            <p:ph type="title"/>
          </p:nvPr>
        </p:nvSpPr>
        <p:spPr>
          <a:xfrm>
            <a:off x="128588" y="133350"/>
            <a:ext cx="8526462" cy="781050"/>
          </a:xfrm>
        </p:spPr>
        <p:txBody>
          <a:bodyPr/>
          <a:lstStyle/>
          <a:p>
            <a:pPr eaLnBrk="1" fontAlgn="auto" hangingPunct="1">
              <a:spcAft>
                <a:spcPts val="0"/>
              </a:spcAft>
              <a:defRPr/>
            </a:pPr>
            <a:r>
              <a:rPr lang="en-US" sz="4400" dirty="0">
                <a:solidFill>
                  <a:schemeClr val="accent2">
                    <a:lumMod val="75000"/>
                  </a:schemeClr>
                </a:solidFill>
                <a:latin typeface="+mn-lt"/>
              </a:rPr>
              <a:t>Internal Control Evaluation</a:t>
            </a:r>
          </a:p>
        </p:txBody>
      </p:sp>
      <p:sp>
        <p:nvSpPr>
          <p:cNvPr id="11" name="Content Placeholder 6">
            <a:extLst>
              <a:ext uri="{FF2B5EF4-FFF2-40B4-BE49-F238E27FC236}">
                <a16:creationId xmlns:a16="http://schemas.microsoft.com/office/drawing/2014/main" id="{3C875018-6F87-60F3-08B4-171DFA176DBA}"/>
              </a:ext>
            </a:extLst>
          </p:cNvPr>
          <p:cNvSpPr txBox="1">
            <a:spLocks/>
          </p:cNvSpPr>
          <p:nvPr/>
        </p:nvSpPr>
        <p:spPr>
          <a:xfrm>
            <a:off x="268288" y="1498600"/>
            <a:ext cx="8059737" cy="3632200"/>
          </a:xfrm>
          <a:prstGeom prst="rect">
            <a:avLst/>
          </a:prstGeom>
        </p:spPr>
        <p:txBody>
          <a:bodyPr/>
          <a:lstStyle/>
          <a:p>
            <a:pPr marL="210312" indent="-210312" eaLnBrk="1" fontAlgn="auto" hangingPunct="1">
              <a:spcBef>
                <a:spcPts val="1100"/>
              </a:spcBef>
              <a:spcAft>
                <a:spcPts val="0"/>
              </a:spcAft>
              <a:buClr>
                <a:schemeClr val="accent2">
                  <a:lumMod val="75000"/>
                </a:schemeClr>
              </a:buClr>
              <a:buFont typeface="Wingdings" pitchFamily="2" charset="2"/>
              <a:buChar char="Ø"/>
              <a:defRPr/>
            </a:pPr>
            <a:r>
              <a:rPr lang="en-US" sz="2400" b="1" dirty="0">
                <a:latin typeface="Arial" panose="020B0604020202020204" pitchFamily="34" charset="0"/>
                <a:cs typeface="Arial" panose="020B0604020202020204" pitchFamily="34" charset="0"/>
              </a:rPr>
              <a:t>  </a:t>
            </a:r>
            <a:r>
              <a:rPr lang="en-US" sz="2400" b="1" dirty="0">
                <a:solidFill>
                  <a:srgbClr val="FF0000"/>
                </a:solidFill>
                <a:latin typeface="+mn-lt"/>
                <a:cs typeface="Arial" panose="020B0604020202020204" pitchFamily="34" charset="0"/>
              </a:rPr>
              <a:t>Who</a:t>
            </a:r>
            <a:r>
              <a:rPr lang="en-US" sz="2400" b="1" dirty="0">
                <a:latin typeface="+mn-lt"/>
                <a:cs typeface="Arial" panose="020B0604020202020204" pitchFamily="34" charset="0"/>
              </a:rPr>
              <a:t> conducted the evaluation</a:t>
            </a:r>
          </a:p>
          <a:p>
            <a:pPr marL="210312" indent="-210312" eaLnBrk="1" fontAlgn="auto" hangingPunct="1">
              <a:lnSpc>
                <a:spcPct val="150000"/>
              </a:lnSpc>
              <a:spcBef>
                <a:spcPts val="1100"/>
              </a:spcBef>
              <a:spcAft>
                <a:spcPts val="0"/>
              </a:spcAft>
              <a:buClr>
                <a:schemeClr val="accent2">
                  <a:lumMod val="75000"/>
                </a:schemeClr>
              </a:buClr>
              <a:buFont typeface="Wingdings" pitchFamily="2" charset="2"/>
              <a:buChar char="Ø"/>
              <a:defRPr/>
            </a:pPr>
            <a:r>
              <a:rPr lang="en-US" sz="2400" b="1" dirty="0">
                <a:latin typeface="+mn-lt"/>
                <a:cs typeface="Arial" panose="020B0604020202020204" pitchFamily="34" charset="0"/>
              </a:rPr>
              <a:t>  The </a:t>
            </a:r>
            <a:r>
              <a:rPr lang="en-US" sz="2400" b="1" dirty="0">
                <a:solidFill>
                  <a:srgbClr val="FF0000"/>
                </a:solidFill>
                <a:latin typeface="+mn-lt"/>
                <a:cs typeface="Arial" panose="020B0604020202020204" pitchFamily="34" charset="0"/>
              </a:rPr>
              <a:t>date </a:t>
            </a:r>
            <a:r>
              <a:rPr lang="en-US" sz="2400" b="1" dirty="0">
                <a:latin typeface="+mn-lt"/>
                <a:cs typeface="Arial" panose="020B0604020202020204" pitchFamily="34" charset="0"/>
              </a:rPr>
              <a:t>the evaluation was conducted</a:t>
            </a:r>
          </a:p>
          <a:p>
            <a:pPr marL="210312" indent="-210312" eaLnBrk="1" fontAlgn="auto" hangingPunct="1">
              <a:lnSpc>
                <a:spcPct val="150000"/>
              </a:lnSpc>
              <a:spcBef>
                <a:spcPts val="1100"/>
              </a:spcBef>
              <a:spcAft>
                <a:spcPts val="0"/>
              </a:spcAft>
              <a:buClr>
                <a:schemeClr val="accent2">
                  <a:lumMod val="75000"/>
                </a:schemeClr>
              </a:buClr>
              <a:buFont typeface="Wingdings" pitchFamily="2" charset="2"/>
              <a:buChar char="Ø"/>
              <a:defRPr/>
            </a:pPr>
            <a:r>
              <a:rPr lang="en-US" sz="2400" b="1" dirty="0">
                <a:latin typeface="+mn-lt"/>
                <a:cs typeface="Arial" panose="020B0604020202020204" pitchFamily="34" charset="0"/>
              </a:rPr>
              <a:t>  The </a:t>
            </a:r>
            <a:r>
              <a:rPr lang="en-US" sz="2400" b="1" dirty="0">
                <a:solidFill>
                  <a:srgbClr val="FF0000"/>
                </a:solidFill>
                <a:latin typeface="+mn-lt"/>
                <a:cs typeface="Arial" panose="020B0604020202020204" pitchFamily="34" charset="0"/>
              </a:rPr>
              <a:t>methods used to test </a:t>
            </a:r>
            <a:r>
              <a:rPr lang="en-US" sz="2400" b="1" dirty="0">
                <a:latin typeface="+mn-lt"/>
                <a:cs typeface="Arial" panose="020B0604020202020204" pitchFamily="34" charset="0"/>
              </a:rPr>
              <a:t>key internal controls</a:t>
            </a:r>
          </a:p>
          <a:p>
            <a:pPr marL="210312" indent="-210312" eaLnBrk="1" fontAlgn="auto" hangingPunct="1">
              <a:lnSpc>
                <a:spcPct val="150000"/>
              </a:lnSpc>
              <a:spcBef>
                <a:spcPts val="1100"/>
              </a:spcBef>
              <a:spcAft>
                <a:spcPts val="0"/>
              </a:spcAft>
              <a:buClr>
                <a:schemeClr val="accent2">
                  <a:lumMod val="75000"/>
                </a:schemeClr>
              </a:buClr>
              <a:buFont typeface="Wingdings" pitchFamily="2" charset="2"/>
              <a:buChar char="Ø"/>
              <a:defRPr/>
            </a:pPr>
            <a:r>
              <a:rPr lang="en-US" sz="2400" b="1" dirty="0">
                <a:latin typeface="+mn-lt"/>
                <a:cs typeface="Arial" panose="020B0604020202020204" pitchFamily="34" charset="0"/>
              </a:rPr>
              <a:t>  What </a:t>
            </a:r>
            <a:r>
              <a:rPr lang="en-US" sz="2400" b="1" dirty="0">
                <a:solidFill>
                  <a:srgbClr val="FF0000"/>
                </a:solidFill>
                <a:latin typeface="+mn-lt"/>
                <a:cs typeface="Arial" panose="020B0604020202020204" pitchFamily="34" charset="0"/>
              </a:rPr>
              <a:t>weaknesses</a:t>
            </a:r>
            <a:r>
              <a:rPr lang="en-US" sz="2400" b="1" dirty="0">
                <a:latin typeface="+mn-lt"/>
                <a:cs typeface="Arial" panose="020B0604020202020204" pitchFamily="34" charset="0"/>
              </a:rPr>
              <a:t> were </a:t>
            </a:r>
            <a:r>
              <a:rPr lang="en-US" sz="2400" b="1" dirty="0">
                <a:solidFill>
                  <a:srgbClr val="FF0000"/>
                </a:solidFill>
                <a:latin typeface="+mn-lt"/>
                <a:cs typeface="Arial" panose="020B0604020202020204" pitchFamily="34" charset="0"/>
              </a:rPr>
              <a:t>detected</a:t>
            </a:r>
            <a:r>
              <a:rPr lang="en-US" sz="2400" b="1" dirty="0">
                <a:latin typeface="+mn-lt"/>
                <a:cs typeface="Arial" panose="020B0604020202020204" pitchFamily="34" charset="0"/>
              </a:rPr>
              <a:t>  </a:t>
            </a:r>
          </a:p>
          <a:p>
            <a:pPr marL="667512" lvl="1" indent="-210312" eaLnBrk="1" fontAlgn="auto" hangingPunct="1">
              <a:lnSpc>
                <a:spcPct val="150000"/>
              </a:lnSpc>
              <a:spcBef>
                <a:spcPts val="1100"/>
              </a:spcBef>
              <a:spcAft>
                <a:spcPts val="0"/>
              </a:spcAft>
              <a:buClr>
                <a:schemeClr val="accent2">
                  <a:lumMod val="75000"/>
                </a:schemeClr>
              </a:buClr>
              <a:buFont typeface="Wingdings" pitchFamily="2" charset="2"/>
              <a:buChar char="Ø"/>
              <a:defRPr/>
            </a:pPr>
            <a:r>
              <a:rPr lang="en-US" b="1" dirty="0">
                <a:latin typeface="+mn-lt"/>
                <a:cs typeface="Arial" panose="020B0604020202020204" pitchFamily="34" charset="0"/>
              </a:rPr>
              <a:t>A deficiency may be a material weakness</a:t>
            </a:r>
          </a:p>
          <a:p>
            <a:pPr marL="210312" indent="-210312" eaLnBrk="1" fontAlgn="auto" hangingPunct="1">
              <a:lnSpc>
                <a:spcPct val="150000"/>
              </a:lnSpc>
              <a:spcBef>
                <a:spcPts val="1100"/>
              </a:spcBef>
              <a:spcAft>
                <a:spcPts val="0"/>
              </a:spcAft>
              <a:buClr>
                <a:schemeClr val="accent2">
                  <a:lumMod val="75000"/>
                </a:schemeClr>
              </a:buClr>
              <a:buFont typeface="Wingdings" pitchFamily="2" charset="2"/>
              <a:buChar char="Ø"/>
              <a:defRPr/>
            </a:pPr>
            <a:r>
              <a:rPr lang="en-US" sz="2400" b="1" dirty="0">
                <a:latin typeface="+mn-lt"/>
                <a:cs typeface="Arial" panose="020B0604020202020204" pitchFamily="34" charset="0"/>
              </a:rPr>
              <a:t>  Corrective </a:t>
            </a:r>
            <a:r>
              <a:rPr lang="en-US" sz="2400" b="1" dirty="0">
                <a:solidFill>
                  <a:srgbClr val="FF0000"/>
                </a:solidFill>
                <a:latin typeface="+mn-lt"/>
                <a:cs typeface="Arial" panose="020B0604020202020204" pitchFamily="34" charset="0"/>
              </a:rPr>
              <a:t>actions taken</a:t>
            </a:r>
            <a:endParaRPr lang="en-US" sz="300" b="1" i="1" dirty="0">
              <a:latin typeface="+mn-lt"/>
              <a:cs typeface="Arial" panose="020B0604020202020204" pitchFamily="34" charset="0"/>
            </a:endParaRPr>
          </a:p>
          <a:p>
            <a:pPr marL="210312" indent="-210312" eaLnBrk="1" fontAlgn="auto" hangingPunct="1">
              <a:lnSpc>
                <a:spcPct val="150000"/>
              </a:lnSpc>
              <a:spcBef>
                <a:spcPts val="1100"/>
              </a:spcBef>
              <a:spcAft>
                <a:spcPts val="0"/>
              </a:spcAft>
              <a:buClr>
                <a:schemeClr val="accent2">
                  <a:lumMod val="75000"/>
                </a:schemeClr>
              </a:buClr>
              <a:buFont typeface="Wingdings" pitchFamily="2" charset="2"/>
              <a:buChar char="Ø"/>
              <a:defRPr/>
            </a:pPr>
            <a:r>
              <a:rPr lang="en-US" sz="2400" b="1" i="1" dirty="0">
                <a:latin typeface="+mn-lt"/>
                <a:cs typeface="Arial" panose="020B0604020202020204" pitchFamily="34" charset="0"/>
              </a:rPr>
              <a:t>What form exists to certify this evaluation process?</a:t>
            </a:r>
          </a:p>
        </p:txBody>
      </p:sp>
      <p:sp>
        <p:nvSpPr>
          <p:cNvPr id="66565" name="Rectangle 6">
            <a:extLst>
              <a:ext uri="{FF2B5EF4-FFF2-40B4-BE49-F238E27FC236}">
                <a16:creationId xmlns:a16="http://schemas.microsoft.com/office/drawing/2014/main" id="{054FD40B-AAD9-CEC3-B523-97BDC7345A8D}"/>
              </a:ext>
            </a:extLst>
          </p:cNvPr>
          <p:cNvSpPr>
            <a:spLocks noChangeArrowheads="1"/>
          </p:cNvSpPr>
          <p:nvPr/>
        </p:nvSpPr>
        <p:spPr bwMode="auto">
          <a:xfrm>
            <a:off x="128588" y="914400"/>
            <a:ext cx="521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defRPr/>
            </a:pPr>
            <a:r>
              <a:rPr lang="en-US" altLang="en-US" sz="3200" b="1" dirty="0">
                <a:latin typeface="+mn-lt"/>
                <a:cs typeface="Arial" panose="020B0604020202020204" pitchFamily="34" charset="0"/>
              </a:rPr>
              <a:t>The evaluation must indicate:</a:t>
            </a:r>
            <a:endParaRPr lang="en-US" altLang="en-US" sz="3200" dirty="0">
              <a:latin typeface="+mn-lt"/>
              <a:cs typeface="Arial" panose="020B0604020202020204" pitchFamily="34" charset="0"/>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4F25B41F-06B3-6EE0-FBC0-0C8D725081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63" y="787400"/>
            <a:ext cx="774382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BCD2D76-0BEB-EC99-D696-33841BDB8574}"/>
              </a:ext>
            </a:extLst>
          </p:cNvPr>
          <p:cNvSpPr>
            <a:spLocks noGrp="1"/>
          </p:cNvSpPr>
          <p:nvPr>
            <p:ph type="title"/>
          </p:nvPr>
        </p:nvSpPr>
        <p:spPr>
          <a:xfrm>
            <a:off x="638175" y="219075"/>
            <a:ext cx="7543800" cy="735013"/>
          </a:xfrm>
        </p:spPr>
        <p:txBody>
          <a:bodyPr/>
          <a:lstStyle/>
          <a:p>
            <a:pPr>
              <a:defRPr/>
            </a:pPr>
            <a:r>
              <a:rPr lang="en-US" b="1" dirty="0">
                <a:solidFill>
                  <a:schemeClr val="accent2">
                    <a:lumMod val="75000"/>
                  </a:schemeClr>
                </a:solidFill>
              </a:rPr>
              <a:t>DA Form 11-2</a:t>
            </a:r>
            <a:endParaRPr lang="en-US" dirty="0"/>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BDF64-80E5-046B-F98B-20A13238A000}"/>
              </a:ext>
            </a:extLst>
          </p:cNvPr>
          <p:cNvSpPr>
            <a:spLocks noGrp="1"/>
          </p:cNvSpPr>
          <p:nvPr>
            <p:ph type="title"/>
          </p:nvPr>
        </p:nvSpPr>
        <p:spPr>
          <a:xfrm>
            <a:off x="407988" y="577850"/>
            <a:ext cx="8623300" cy="1143000"/>
          </a:xfrm>
        </p:spPr>
        <p:txBody>
          <a:bodyPr>
            <a:noAutofit/>
          </a:bodyPr>
          <a:lstStyle/>
          <a:p>
            <a:pPr algn="ctr" eaLnBrk="1" fontAlgn="auto" hangingPunct="1">
              <a:spcAft>
                <a:spcPts val="0"/>
              </a:spcAft>
              <a:defRPr/>
            </a:pPr>
            <a:r>
              <a:rPr lang="en-US" dirty="0">
                <a:solidFill>
                  <a:schemeClr val="accent2">
                    <a:lumMod val="75000"/>
                  </a:schemeClr>
                </a:solidFill>
                <a:latin typeface="+mn-lt"/>
              </a:rPr>
              <a:t>How are our Internal Controls evaluated from the Headquarters/IDs or your Garrison Command?</a:t>
            </a:r>
          </a:p>
        </p:txBody>
      </p:sp>
      <p:sp>
        <p:nvSpPr>
          <p:cNvPr id="6" name="Content Placeholder 1">
            <a:extLst>
              <a:ext uri="{FF2B5EF4-FFF2-40B4-BE49-F238E27FC236}">
                <a16:creationId xmlns:a16="http://schemas.microsoft.com/office/drawing/2014/main" id="{3BFC8F96-00C2-B40E-E4CE-FBB5E3B1A935}"/>
              </a:ext>
            </a:extLst>
          </p:cNvPr>
          <p:cNvSpPr>
            <a:spLocks noGrp="1"/>
          </p:cNvSpPr>
          <p:nvPr>
            <p:ph idx="1"/>
          </p:nvPr>
        </p:nvSpPr>
        <p:spPr>
          <a:xfrm>
            <a:off x="604838" y="1720850"/>
            <a:ext cx="8229600" cy="4578350"/>
          </a:xfrm>
        </p:spPr>
        <p:txBody>
          <a:bodyPr rtlCol="0">
            <a:normAutofit/>
          </a:bodyPr>
          <a:lstStyle/>
          <a:p>
            <a:pPr eaLnBrk="1" fontAlgn="auto" hangingPunct="1">
              <a:lnSpc>
                <a:spcPct val="150000"/>
              </a:lnSpc>
              <a:spcAft>
                <a:spcPts val="0"/>
              </a:spcAft>
              <a:buClr>
                <a:schemeClr val="accent2">
                  <a:lumMod val="75000"/>
                </a:schemeClr>
              </a:buClr>
              <a:buFont typeface="Wingdings" pitchFamily="2" charset="2"/>
              <a:buChar char="Ø"/>
              <a:defRPr/>
            </a:pPr>
            <a:r>
              <a:rPr lang="en-US" b="1" dirty="0">
                <a:latin typeface="Arial" panose="020B0604020202020204" pitchFamily="34" charset="0"/>
                <a:cs typeface="Arial" panose="020B0604020202020204" pitchFamily="34" charset="0"/>
              </a:rPr>
              <a:t>  </a:t>
            </a:r>
            <a:r>
              <a:rPr lang="en-US" b="1" dirty="0">
                <a:cs typeface="Arial" panose="020B0604020202020204" pitchFamily="34" charset="0"/>
              </a:rPr>
              <a:t>DA Form 11-2 is submitted through the ID to the G8 at the Headquarters.  Signed by your AUM.</a:t>
            </a:r>
          </a:p>
          <a:p>
            <a:pPr eaLnBrk="1" fontAlgn="auto" hangingPunct="1">
              <a:lnSpc>
                <a:spcPct val="150000"/>
              </a:lnSpc>
              <a:spcAft>
                <a:spcPts val="0"/>
              </a:spcAft>
              <a:buClr>
                <a:schemeClr val="accent2">
                  <a:lumMod val="75000"/>
                </a:schemeClr>
              </a:buClr>
              <a:buFont typeface="Wingdings" pitchFamily="2" charset="2"/>
              <a:buChar char="Ø"/>
              <a:defRPr/>
            </a:pPr>
            <a:r>
              <a:rPr lang="en-US" b="1" dirty="0">
                <a:cs typeface="Arial" panose="020B0604020202020204" pitchFamily="34" charset="0"/>
              </a:rPr>
              <a:t>  Site Assistance Visits</a:t>
            </a:r>
          </a:p>
          <a:p>
            <a:pPr eaLnBrk="1" fontAlgn="auto" hangingPunct="1">
              <a:lnSpc>
                <a:spcPct val="150000"/>
              </a:lnSpc>
              <a:spcAft>
                <a:spcPts val="0"/>
              </a:spcAft>
              <a:buClr>
                <a:schemeClr val="accent2">
                  <a:lumMod val="75000"/>
                </a:schemeClr>
              </a:buClr>
              <a:buFont typeface="Wingdings" pitchFamily="2" charset="2"/>
              <a:buChar char="Ø"/>
              <a:defRPr/>
            </a:pPr>
            <a:r>
              <a:rPr lang="en-US" b="1" dirty="0">
                <a:cs typeface="Arial" panose="020B0604020202020204" pitchFamily="34" charset="0"/>
              </a:rPr>
              <a:t>  Audits</a:t>
            </a:r>
          </a:p>
          <a:p>
            <a:pPr eaLnBrk="1" fontAlgn="auto" hangingPunct="1">
              <a:lnSpc>
                <a:spcPct val="150000"/>
              </a:lnSpc>
              <a:spcAft>
                <a:spcPts val="0"/>
              </a:spcAft>
              <a:buClr>
                <a:schemeClr val="accent2">
                  <a:lumMod val="75000"/>
                </a:schemeClr>
              </a:buClr>
              <a:buFont typeface="Wingdings" pitchFamily="2" charset="2"/>
              <a:buChar char="Ø"/>
              <a:defRPr/>
            </a:pPr>
            <a:r>
              <a:rPr lang="en-US" b="1" dirty="0">
                <a:cs typeface="Arial" panose="020B0604020202020204" pitchFamily="34" charset="0"/>
              </a:rPr>
              <a:t>  Organizational Inspection Program (OIP) visits.</a:t>
            </a:r>
          </a:p>
          <a:p>
            <a:pPr eaLnBrk="1" fontAlgn="auto" hangingPunct="1">
              <a:lnSpc>
                <a:spcPct val="150000"/>
              </a:lnSpc>
              <a:spcAft>
                <a:spcPts val="0"/>
              </a:spcAft>
              <a:buClr>
                <a:schemeClr val="accent2">
                  <a:lumMod val="75000"/>
                </a:schemeClr>
              </a:buClr>
              <a:buFont typeface="Wingdings" pitchFamily="2" charset="2"/>
              <a:buChar char="Ø"/>
              <a:defRPr/>
            </a:pPr>
            <a:r>
              <a:rPr lang="en-US" b="1" dirty="0">
                <a:cs typeface="Arial" panose="020B0604020202020204" pitchFamily="34" charset="0"/>
              </a:rPr>
              <a:t>  How else?</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9CA068-C3E6-A017-0667-229A5BDF7176}"/>
              </a:ext>
            </a:extLst>
          </p:cNvPr>
          <p:cNvSpPr>
            <a:spLocks noGrp="1"/>
          </p:cNvSpPr>
          <p:nvPr>
            <p:ph type="title"/>
          </p:nvPr>
        </p:nvSpPr>
        <p:spPr>
          <a:xfrm>
            <a:off x="374650" y="207963"/>
            <a:ext cx="8405813" cy="668337"/>
          </a:xfrm>
        </p:spPr>
        <p:txBody>
          <a:bodyPr rtlCol="0">
            <a:normAutofit/>
          </a:bodyPr>
          <a:lstStyle/>
          <a:p>
            <a:pPr eaLnBrk="1" fontAlgn="auto" hangingPunct="1">
              <a:spcAft>
                <a:spcPts val="0"/>
              </a:spcAft>
              <a:defRPr/>
            </a:pPr>
            <a:r>
              <a:rPr lang="en-US" sz="3600" u="sng" dirty="0">
                <a:solidFill>
                  <a:schemeClr val="accent2">
                    <a:lumMod val="75000"/>
                  </a:schemeClr>
                </a:solidFill>
              </a:rPr>
              <a:t>Module 2 - Objectives </a:t>
            </a:r>
          </a:p>
        </p:txBody>
      </p:sp>
      <p:sp>
        <p:nvSpPr>
          <p:cNvPr id="66563" name="Rectangle 9">
            <a:extLst>
              <a:ext uri="{FF2B5EF4-FFF2-40B4-BE49-F238E27FC236}">
                <a16:creationId xmlns:a16="http://schemas.microsoft.com/office/drawing/2014/main" id="{53A69C70-5ED7-6A67-67D5-AC1B8804998D}"/>
              </a:ext>
            </a:extLst>
          </p:cNvPr>
          <p:cNvSpPr>
            <a:spLocks noChangeArrowheads="1"/>
          </p:cNvSpPr>
          <p:nvPr/>
        </p:nvSpPr>
        <p:spPr bwMode="auto">
          <a:xfrm>
            <a:off x="354013" y="1212850"/>
            <a:ext cx="83629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accent1">
                  <a:lumMod val="75000"/>
                </a:schemeClr>
              </a:buClr>
              <a:buFont typeface="Wingdings" panose="05000000000000000000" pitchFamily="2" charset="2"/>
              <a:buChar char="Ø"/>
            </a:pPr>
            <a:r>
              <a:rPr lang="en-US" altLang="en-US" sz="2000" b="1" dirty="0"/>
              <a:t>  Identify and categorize the operational elements that require internal controls.</a:t>
            </a:r>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r>
              <a:rPr lang="en-US" altLang="en-US" sz="2000" b="1" dirty="0"/>
              <a:t>  Identify drivers that determine need for an internal control.</a:t>
            </a:r>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r>
              <a:rPr lang="en-US" altLang="en-US" sz="2000" b="1" dirty="0"/>
              <a:t>  Select the best type of control to meet program objectives.</a:t>
            </a:r>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r>
              <a:rPr lang="en-US" altLang="en-US" sz="2000" b="1" dirty="0"/>
              <a:t>  Evaluate implementation of internal control to determine if they are being used as intended.</a:t>
            </a:r>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endParaRPr lang="en-US" altLang="en-US" sz="2000" b="1" dirty="0"/>
          </a:p>
          <a:p>
            <a:pPr eaLnBrk="1" hangingPunct="1">
              <a:buClr>
                <a:schemeClr val="accent1">
                  <a:lumMod val="75000"/>
                </a:schemeClr>
              </a:buClr>
              <a:buFont typeface="Wingdings" panose="05000000000000000000" pitchFamily="2" charset="2"/>
              <a:buChar char="Ø"/>
            </a:pPr>
            <a:r>
              <a:rPr lang="en-US" altLang="en-US" sz="2000" b="1" dirty="0"/>
              <a:t>  Evaluate controls to determine if they are effective in achieving objectives. </a:t>
            </a:r>
          </a:p>
        </p:txBody>
      </p:sp>
      <p:sp>
        <p:nvSpPr>
          <p:cNvPr id="66564" name="Footer Placeholder 3">
            <a:extLst>
              <a:ext uri="{FF2B5EF4-FFF2-40B4-BE49-F238E27FC236}">
                <a16:creationId xmlns:a16="http://schemas.microsoft.com/office/drawing/2014/main" id="{D3119AFA-BF8E-CC60-A3DA-D512F7958A63}"/>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5049-BB43-00EB-D4C0-3F97C1C3A6E0}"/>
              </a:ext>
            </a:extLst>
          </p:cNvPr>
          <p:cNvSpPr>
            <a:spLocks noGrp="1"/>
          </p:cNvSpPr>
          <p:nvPr>
            <p:ph type="title"/>
          </p:nvPr>
        </p:nvSpPr>
        <p:spPr>
          <a:xfrm>
            <a:off x="418744" y="276225"/>
            <a:ext cx="8332149" cy="1182688"/>
          </a:xfrm>
        </p:spPr>
        <p:txBody>
          <a:bodyPr/>
          <a:lstStyle/>
          <a:p>
            <a:r>
              <a:rPr lang="en-US" sz="3200" dirty="0"/>
              <a:t>Assignment:  Selecting the Best Control(s) – Individual Exercise Instructions</a:t>
            </a:r>
          </a:p>
        </p:txBody>
      </p:sp>
      <p:sp>
        <p:nvSpPr>
          <p:cNvPr id="3" name="Content Placeholder 2">
            <a:extLst>
              <a:ext uri="{FF2B5EF4-FFF2-40B4-BE49-F238E27FC236}">
                <a16:creationId xmlns:a16="http://schemas.microsoft.com/office/drawing/2014/main" id="{E85C6385-F512-6B87-79E9-7E9CC28E094F}"/>
              </a:ext>
            </a:extLst>
          </p:cNvPr>
          <p:cNvSpPr>
            <a:spLocks noGrp="1"/>
          </p:cNvSpPr>
          <p:nvPr>
            <p:ph idx="1"/>
          </p:nvPr>
        </p:nvSpPr>
        <p:spPr>
          <a:xfrm>
            <a:off x="418744" y="1565275"/>
            <a:ext cx="8332149" cy="4621213"/>
          </a:xfrm>
        </p:spPr>
        <p:txBody>
          <a:bodyPr/>
          <a:lstStyle/>
          <a:p>
            <a:pPr>
              <a:buClr>
                <a:schemeClr val="accent1">
                  <a:lumMod val="75000"/>
                </a:schemeClr>
              </a:buClr>
              <a:buFont typeface="Wingdings" panose="05000000000000000000" pitchFamily="2" charset="2"/>
              <a:buChar char="Ø"/>
            </a:pPr>
            <a:r>
              <a:rPr lang="en-US" b="1" dirty="0"/>
              <a:t>Select an Internal Control Process from your facility/program (ex. inventory process, safe procedures, opening/closing procedures).</a:t>
            </a:r>
          </a:p>
          <a:p>
            <a:pPr>
              <a:buClr>
                <a:schemeClr val="accent1">
                  <a:lumMod val="75000"/>
                </a:schemeClr>
              </a:buClr>
              <a:buFont typeface="Wingdings" panose="05000000000000000000" pitchFamily="2" charset="2"/>
              <a:buChar char="Ø"/>
            </a:pPr>
            <a:endParaRPr lang="en-US" b="1" dirty="0"/>
          </a:p>
          <a:p>
            <a:pPr>
              <a:buClr>
                <a:schemeClr val="accent1">
                  <a:lumMod val="75000"/>
                </a:schemeClr>
              </a:buClr>
              <a:buFont typeface="Wingdings" panose="05000000000000000000" pitchFamily="2" charset="2"/>
              <a:buChar char="Ø"/>
            </a:pPr>
            <a:r>
              <a:rPr lang="en-US" b="1" dirty="0"/>
              <a:t>Select a control for the identified process.</a:t>
            </a:r>
          </a:p>
          <a:p>
            <a:pPr>
              <a:buClr>
                <a:schemeClr val="accent1">
                  <a:lumMod val="75000"/>
                </a:schemeClr>
              </a:buClr>
              <a:buFont typeface="Wingdings" panose="05000000000000000000" pitchFamily="2" charset="2"/>
              <a:buChar char="Ø"/>
            </a:pPr>
            <a:endParaRPr lang="en-US" b="1" dirty="0"/>
          </a:p>
          <a:p>
            <a:pPr>
              <a:buClr>
                <a:schemeClr val="accent1">
                  <a:lumMod val="75000"/>
                </a:schemeClr>
              </a:buClr>
              <a:buFont typeface="Wingdings" panose="05000000000000000000" pitchFamily="2" charset="2"/>
              <a:buChar char="Ø"/>
            </a:pPr>
            <a:r>
              <a:rPr lang="en-US" b="1" dirty="0"/>
              <a:t>Answer the following questions:</a:t>
            </a:r>
          </a:p>
          <a:p>
            <a:pPr lvl="1">
              <a:buClr>
                <a:schemeClr val="accent1">
                  <a:lumMod val="75000"/>
                </a:schemeClr>
              </a:buClr>
              <a:buFont typeface="Wingdings" panose="05000000000000000000" pitchFamily="2" charset="2"/>
              <a:buChar char="§"/>
            </a:pPr>
            <a:r>
              <a:rPr lang="en-US" dirty="0"/>
              <a:t>Why did you select this control?</a:t>
            </a:r>
          </a:p>
          <a:p>
            <a:pPr lvl="1">
              <a:buClr>
                <a:schemeClr val="accent1">
                  <a:lumMod val="75000"/>
                </a:schemeClr>
              </a:buClr>
              <a:buFont typeface="Wingdings" panose="05000000000000000000" pitchFamily="2" charset="2"/>
              <a:buChar char="§"/>
            </a:pPr>
            <a:r>
              <a:rPr lang="en-US" dirty="0"/>
              <a:t>How will you implement this control?</a:t>
            </a:r>
          </a:p>
          <a:p>
            <a:pPr lvl="1">
              <a:buClr>
                <a:schemeClr val="accent1">
                  <a:lumMod val="75000"/>
                </a:schemeClr>
              </a:buClr>
              <a:buFont typeface="Wingdings" panose="05000000000000000000" pitchFamily="2" charset="2"/>
              <a:buChar char="§"/>
            </a:pPr>
            <a:r>
              <a:rPr lang="en-US" dirty="0"/>
              <a:t>How will you train your employees on implementing the control?</a:t>
            </a:r>
          </a:p>
          <a:p>
            <a:pPr lvl="1">
              <a:buClr>
                <a:schemeClr val="accent1">
                  <a:lumMod val="75000"/>
                </a:schemeClr>
              </a:buClr>
              <a:buFont typeface="Wingdings" panose="05000000000000000000" pitchFamily="2" charset="2"/>
              <a:buChar char="§"/>
            </a:pPr>
            <a:r>
              <a:rPr lang="en-US" dirty="0"/>
              <a:t>What could be the consequences if you did not have the control(s) in place?</a:t>
            </a:r>
          </a:p>
          <a:p>
            <a:pPr lvl="1">
              <a:buClr>
                <a:schemeClr val="accent1">
                  <a:lumMod val="75000"/>
                </a:schemeClr>
              </a:buClr>
              <a:buFont typeface="Wingdings" panose="05000000000000000000" pitchFamily="2" charset="2"/>
              <a:buChar char="§"/>
            </a:pPr>
            <a:endParaRPr lang="en-US" dirty="0"/>
          </a:p>
          <a:p>
            <a:pPr>
              <a:buClr>
                <a:schemeClr val="accent1">
                  <a:lumMod val="75000"/>
                </a:schemeClr>
              </a:buClr>
              <a:buFont typeface="Wingdings" panose="05000000000000000000" pitchFamily="2" charset="2"/>
              <a:buChar char="Ø"/>
            </a:pPr>
            <a:r>
              <a:rPr lang="en-US" b="1" dirty="0"/>
              <a:t>Complete the exercise on the handout provided.  Turn in when completed.</a:t>
            </a:r>
          </a:p>
        </p:txBody>
      </p:sp>
      <p:sp>
        <p:nvSpPr>
          <p:cNvPr id="4" name="Footer Placeholder 3">
            <a:extLst>
              <a:ext uri="{FF2B5EF4-FFF2-40B4-BE49-F238E27FC236}">
                <a16:creationId xmlns:a16="http://schemas.microsoft.com/office/drawing/2014/main" id="{1FF760EB-AC49-62E3-74CB-C60800A5F94D}"/>
              </a:ext>
            </a:extLst>
          </p:cNvPr>
          <p:cNvSpPr>
            <a:spLocks noGrp="1"/>
          </p:cNvSpPr>
          <p:nvPr>
            <p:ph type="ftr" sz="quarter" idx="10"/>
          </p:nvPr>
        </p:nvSpPr>
        <p:spPr/>
        <p:txBody>
          <a:bodyPr/>
          <a:lstStyle/>
          <a:p>
            <a:pPr>
              <a:defRPr/>
            </a:pPr>
            <a:r>
              <a:rPr lang="en-US"/>
              <a:t>NAF INTERNAL CONTROLS</a:t>
            </a:r>
            <a:endParaRPr lang="en-US" dirty="0"/>
          </a:p>
        </p:txBody>
      </p:sp>
    </p:spTree>
    <p:extLst>
      <p:ext uri="{BB962C8B-B14F-4D97-AF65-F5344CB8AC3E}">
        <p14:creationId xmlns:p14="http://schemas.microsoft.com/office/powerpoint/2010/main" val="2893142721"/>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55C19"/>
        </a:solidFill>
        <a:effectLst/>
      </p:bgPr>
    </p:bg>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3642BF9-416B-E80A-3F72-46C2827E43D2}"/>
              </a:ext>
            </a:extLst>
          </p:cNvPr>
          <p:cNvSpPr>
            <a:spLocks noGrp="1"/>
          </p:cNvSpPr>
          <p:nvPr>
            <p:ph type="ctrTitle"/>
          </p:nvPr>
        </p:nvSpPr>
        <p:spPr>
          <a:xfrm>
            <a:off x="293688" y="123825"/>
            <a:ext cx="4032250" cy="2287588"/>
          </a:xfrm>
        </p:spPr>
        <p:txBody>
          <a:bodyPr>
            <a:normAutofit fontScale="90000"/>
          </a:bodyPr>
          <a:lstStyle/>
          <a:p>
            <a:pPr algn="ctr" eaLnBrk="1" hangingPunct="1">
              <a:defRPr/>
            </a:pPr>
            <a:r>
              <a:rPr lang="en-US" altLang="en-US" sz="5400" b="1" dirty="0"/>
              <a:t>NAF </a:t>
            </a:r>
            <a:br>
              <a:rPr lang="en-US" altLang="en-US" sz="5400" b="1" dirty="0"/>
            </a:br>
            <a:r>
              <a:rPr lang="en-US" altLang="en-US" sz="5400" b="1" dirty="0"/>
              <a:t>Internal Controls</a:t>
            </a:r>
          </a:p>
        </p:txBody>
      </p:sp>
      <p:sp>
        <p:nvSpPr>
          <p:cNvPr id="67587" name="Subtitle 2">
            <a:extLst>
              <a:ext uri="{FF2B5EF4-FFF2-40B4-BE49-F238E27FC236}">
                <a16:creationId xmlns:a16="http://schemas.microsoft.com/office/drawing/2014/main" id="{D7BF7785-CCD6-B46D-CB78-0976BED62155}"/>
              </a:ext>
            </a:extLst>
          </p:cNvPr>
          <p:cNvSpPr>
            <a:spLocks noGrp="1"/>
          </p:cNvSpPr>
          <p:nvPr>
            <p:ph type="subTitle" idx="1"/>
          </p:nvPr>
        </p:nvSpPr>
        <p:spPr>
          <a:xfrm>
            <a:off x="-136525" y="6410325"/>
            <a:ext cx="4951413" cy="447675"/>
          </a:xfrm>
        </p:spPr>
        <p:txBody>
          <a:bodyPr/>
          <a:lstStyle/>
          <a:p>
            <a:pPr algn="ctr" eaLnBrk="1" hangingPunct="1">
              <a:spcBef>
                <a:spcPct val="0"/>
              </a:spcBef>
            </a:pPr>
            <a:r>
              <a:rPr lang="en-US" altLang="en-US" sz="1100" b="1"/>
              <a:t>MG Robert M. Joyce School for Family and MWR</a:t>
            </a:r>
          </a:p>
        </p:txBody>
      </p:sp>
      <p:sp>
        <p:nvSpPr>
          <p:cNvPr id="4" name="TextBox 3">
            <a:extLst>
              <a:ext uri="{FF2B5EF4-FFF2-40B4-BE49-F238E27FC236}">
                <a16:creationId xmlns:a16="http://schemas.microsoft.com/office/drawing/2014/main" id="{984EEEB9-4716-26E3-7418-E74141751DE4}"/>
              </a:ext>
            </a:extLst>
          </p:cNvPr>
          <p:cNvSpPr txBox="1"/>
          <p:nvPr/>
        </p:nvSpPr>
        <p:spPr>
          <a:xfrm>
            <a:off x="-136525" y="2654300"/>
            <a:ext cx="4892675" cy="3295650"/>
          </a:xfrm>
          <a:prstGeom prst="rect">
            <a:avLst/>
          </a:prstGeom>
          <a:noFill/>
        </p:spPr>
        <p:txBody>
          <a:bodyPr lIns="108672" tIns="54336" rIns="108672" bIns="54336">
            <a:spAutoFit/>
          </a:bodyPr>
          <a:lstStyle/>
          <a:p>
            <a:pPr algn="ctr" eaLnBrk="1" fontAlgn="auto" hangingPunct="1">
              <a:spcBef>
                <a:spcPts val="0"/>
              </a:spcBef>
              <a:spcAft>
                <a:spcPts val="0"/>
              </a:spcAft>
              <a:defRPr/>
            </a:pPr>
            <a:endParaRPr lang="en-US" sz="4500" b="1" dirty="0">
              <a:solidFill>
                <a:schemeClr val="bg1"/>
              </a:solidFill>
              <a:latin typeface="+mn-lt"/>
            </a:endParaRPr>
          </a:p>
          <a:p>
            <a:pPr algn="ctr" eaLnBrk="1" fontAlgn="auto" hangingPunct="1">
              <a:spcBef>
                <a:spcPts val="0"/>
              </a:spcBef>
              <a:spcAft>
                <a:spcPts val="0"/>
              </a:spcAft>
              <a:defRPr/>
            </a:pPr>
            <a:endParaRPr lang="en-US" sz="4500" b="1" dirty="0">
              <a:solidFill>
                <a:schemeClr val="bg1"/>
              </a:solidFill>
              <a:latin typeface="+mn-lt"/>
            </a:endParaRPr>
          </a:p>
          <a:p>
            <a:pPr algn="ctr" eaLnBrk="1" fontAlgn="auto" hangingPunct="1">
              <a:spcBef>
                <a:spcPts val="0"/>
              </a:spcBef>
              <a:spcAft>
                <a:spcPts val="0"/>
              </a:spcAft>
              <a:defRPr/>
            </a:pPr>
            <a:r>
              <a:rPr lang="en-US" sz="4500" b="1" dirty="0">
                <a:solidFill>
                  <a:schemeClr val="bg1"/>
                </a:solidFill>
                <a:latin typeface="+mn-lt"/>
              </a:rPr>
              <a:t>~ Module 3 ~</a:t>
            </a:r>
          </a:p>
          <a:p>
            <a:pPr algn="ctr" eaLnBrk="1" fontAlgn="auto" hangingPunct="1">
              <a:spcBef>
                <a:spcPts val="0"/>
              </a:spcBef>
              <a:spcAft>
                <a:spcPts val="0"/>
              </a:spcAft>
              <a:defRPr/>
            </a:pPr>
            <a:r>
              <a:rPr lang="en-US" sz="3600" b="1" dirty="0">
                <a:solidFill>
                  <a:schemeClr val="bg1"/>
                </a:solidFill>
                <a:latin typeface="+mn-lt"/>
              </a:rPr>
              <a:t>Evaluating and Monitoring Controls</a:t>
            </a:r>
          </a:p>
        </p:txBody>
      </p:sp>
      <p:pic>
        <p:nvPicPr>
          <p:cNvPr id="67589" name="Picture 5">
            <a:extLst>
              <a:ext uri="{FF2B5EF4-FFF2-40B4-BE49-F238E27FC236}">
                <a16:creationId xmlns:a16="http://schemas.microsoft.com/office/drawing/2014/main" id="{4D077CCC-3456-7A26-41F0-CEF70E3049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4063" y="0"/>
            <a:ext cx="4579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6AEB6E-C7D3-0683-8A9F-CC056089008B}"/>
              </a:ext>
            </a:extLst>
          </p:cNvPr>
          <p:cNvSpPr>
            <a:spLocks noGrp="1"/>
          </p:cNvSpPr>
          <p:nvPr>
            <p:ph type="title"/>
          </p:nvPr>
        </p:nvSpPr>
        <p:spPr>
          <a:xfrm>
            <a:off x="388938" y="382588"/>
            <a:ext cx="8755062" cy="668337"/>
          </a:xfrm>
        </p:spPr>
        <p:txBody>
          <a:bodyPr rtlCol="0">
            <a:normAutofit/>
          </a:bodyPr>
          <a:lstStyle/>
          <a:p>
            <a:pPr eaLnBrk="1" fontAlgn="auto" hangingPunct="1">
              <a:spcAft>
                <a:spcPts val="0"/>
              </a:spcAft>
              <a:defRPr/>
            </a:pPr>
            <a:r>
              <a:rPr lang="en-US" sz="3600" dirty="0">
                <a:solidFill>
                  <a:schemeClr val="accent1">
                    <a:lumMod val="75000"/>
                  </a:schemeClr>
                </a:solidFill>
              </a:rPr>
              <a:t>Module 2 Review </a:t>
            </a:r>
          </a:p>
        </p:txBody>
      </p:sp>
      <p:pic>
        <p:nvPicPr>
          <p:cNvPr id="13" name="Picture 2">
            <a:extLst>
              <a:ext uri="{FF2B5EF4-FFF2-40B4-BE49-F238E27FC236}">
                <a16:creationId xmlns:a16="http://schemas.microsoft.com/office/drawing/2014/main" id="{518DCBC7-A6D8-0D48-0628-3073F65D3E19}"/>
              </a:ext>
            </a:extLst>
          </p:cNvPr>
          <p:cNvPicPr>
            <a:picLocks noChangeAspect="1" noChangeArrowheads="1"/>
          </p:cNvPicPr>
          <p:nvPr/>
        </p:nvPicPr>
        <p:blipFill>
          <a:blip r:embed="rId2"/>
          <a:srcRect/>
          <a:stretch>
            <a:fillRect/>
          </a:stretch>
        </p:blipFill>
        <p:spPr bwMode="auto">
          <a:xfrm>
            <a:off x="381000" y="3767138"/>
            <a:ext cx="3721100" cy="22987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14" name="Left Brace 13">
            <a:extLst>
              <a:ext uri="{FF2B5EF4-FFF2-40B4-BE49-F238E27FC236}">
                <a16:creationId xmlns:a16="http://schemas.microsoft.com/office/drawing/2014/main" id="{39EC3FB8-70EA-B50F-ABDA-CB43F28622B2}"/>
              </a:ext>
            </a:extLst>
          </p:cNvPr>
          <p:cNvSpPr/>
          <p:nvPr/>
        </p:nvSpPr>
        <p:spPr>
          <a:xfrm>
            <a:off x="4445000" y="1428750"/>
            <a:ext cx="992188" cy="4349750"/>
          </a:xfrm>
          <a:prstGeom prst="lef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b="1" dirty="0">
              <a:solidFill>
                <a:srgbClr val="0070C0"/>
              </a:solidFill>
            </a:endParaRPr>
          </a:p>
        </p:txBody>
      </p:sp>
      <p:sp>
        <p:nvSpPr>
          <p:cNvPr id="69637" name="TextBox 8">
            <a:extLst>
              <a:ext uri="{FF2B5EF4-FFF2-40B4-BE49-F238E27FC236}">
                <a16:creationId xmlns:a16="http://schemas.microsoft.com/office/drawing/2014/main" id="{EE1E160D-A49E-8F75-D56B-7787F3309D9D}"/>
              </a:ext>
            </a:extLst>
          </p:cNvPr>
          <p:cNvSpPr txBox="1">
            <a:spLocks noChangeArrowheads="1"/>
          </p:cNvSpPr>
          <p:nvPr/>
        </p:nvSpPr>
        <p:spPr bwMode="auto">
          <a:xfrm>
            <a:off x="5130800" y="2084388"/>
            <a:ext cx="38941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tx2"/>
              </a:buClr>
              <a:buFont typeface="Wingdings" panose="05000000000000000000" pitchFamily="2" charset="2"/>
              <a:buChar char="Ø"/>
            </a:pPr>
            <a:r>
              <a:rPr lang="en-US" altLang="en-US" sz="2400" b="1"/>
              <a:t>  Best Control Exercise</a:t>
            </a:r>
          </a:p>
          <a:p>
            <a:pPr eaLnBrk="1" hangingPunct="1">
              <a:buClr>
                <a:schemeClr val="tx2"/>
              </a:buClr>
              <a:buFont typeface="Wingdings" panose="05000000000000000000" pitchFamily="2" charset="2"/>
              <a:buChar char="Ø"/>
            </a:pPr>
            <a:endParaRPr lang="en-US" altLang="en-US" sz="2400" b="1"/>
          </a:p>
          <a:p>
            <a:pPr eaLnBrk="1" hangingPunct="1">
              <a:buClr>
                <a:schemeClr val="tx2"/>
              </a:buClr>
              <a:buFont typeface="Wingdings" panose="05000000000000000000" pitchFamily="2" charset="2"/>
              <a:buChar char="Ø"/>
            </a:pPr>
            <a:endParaRPr lang="en-US" altLang="en-US" sz="2400" b="1"/>
          </a:p>
          <a:p>
            <a:pPr eaLnBrk="1" hangingPunct="1">
              <a:buClr>
                <a:schemeClr val="tx2"/>
              </a:buClr>
              <a:buFont typeface="Wingdings" panose="05000000000000000000" pitchFamily="2" charset="2"/>
              <a:buChar char="Ø"/>
            </a:pPr>
            <a:endParaRPr lang="en-US" altLang="en-US" sz="2400" b="1"/>
          </a:p>
          <a:p>
            <a:pPr eaLnBrk="1" hangingPunct="1">
              <a:buClr>
                <a:schemeClr val="tx2"/>
              </a:buClr>
              <a:buFont typeface="Wingdings" panose="05000000000000000000" pitchFamily="2" charset="2"/>
              <a:buChar char="Ø"/>
            </a:pPr>
            <a:r>
              <a:rPr lang="en-US" altLang="en-US" sz="2400" b="1"/>
              <a:t>   DA Form 11-2 </a:t>
            </a:r>
          </a:p>
          <a:p>
            <a:pPr eaLnBrk="1" hangingPunct="1">
              <a:buClr>
                <a:schemeClr val="tx2"/>
              </a:buClr>
              <a:buFont typeface="Wingdings" panose="05000000000000000000" pitchFamily="2" charset="2"/>
              <a:buChar char="Ø"/>
            </a:pPr>
            <a:endParaRPr lang="en-US" altLang="en-US" sz="2400" b="1"/>
          </a:p>
          <a:p>
            <a:pPr eaLnBrk="1" hangingPunct="1">
              <a:buClr>
                <a:schemeClr val="tx2"/>
              </a:buClr>
              <a:buFont typeface="Wingdings" panose="05000000000000000000" pitchFamily="2" charset="2"/>
              <a:buChar char="Ø"/>
            </a:pPr>
            <a:endParaRPr lang="en-US" altLang="en-US" sz="2400" b="1"/>
          </a:p>
          <a:p>
            <a:pPr eaLnBrk="1" hangingPunct="1">
              <a:buClr>
                <a:schemeClr val="tx2"/>
              </a:buClr>
            </a:pPr>
            <a:endParaRPr lang="en-US" altLang="en-US" sz="2400" b="1"/>
          </a:p>
        </p:txBody>
      </p:sp>
      <p:sp>
        <p:nvSpPr>
          <p:cNvPr id="69638" name="Footer Placeholder 3">
            <a:extLst>
              <a:ext uri="{FF2B5EF4-FFF2-40B4-BE49-F238E27FC236}">
                <a16:creationId xmlns:a16="http://schemas.microsoft.com/office/drawing/2014/main" id="{207E3C08-2CCD-09D1-7C39-8A2F197D27F2}"/>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pic>
        <p:nvPicPr>
          <p:cNvPr id="69639" name="Picture 8">
            <a:extLst>
              <a:ext uri="{FF2B5EF4-FFF2-40B4-BE49-F238E27FC236}">
                <a16:creationId xmlns:a16="http://schemas.microsoft.com/office/drawing/2014/main" id="{E1D37EBB-AD3C-15FA-55D0-9DB04E140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27125"/>
            <a:ext cx="3721100" cy="2424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FB09-C1EF-3CD7-43F8-DCB9AD332409}"/>
              </a:ext>
            </a:extLst>
          </p:cNvPr>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70659" name="Picture 2" descr="http://www.audits.uillinois.edu/UserFiles/Servers/Server_1201462/Image/Internal-Control-Pyramid.gif">
            <a:extLst>
              <a:ext uri="{FF2B5EF4-FFF2-40B4-BE49-F238E27FC236}">
                <a16:creationId xmlns:a16="http://schemas.microsoft.com/office/drawing/2014/main" id="{4667ED1E-CC3D-2D1A-D92B-1EA101D9EE4A}"/>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70660" name="Rectangle 9">
            <a:extLst>
              <a:ext uri="{FF2B5EF4-FFF2-40B4-BE49-F238E27FC236}">
                <a16:creationId xmlns:a16="http://schemas.microsoft.com/office/drawing/2014/main" id="{A1703C24-87F8-0E2A-F564-8482AAE144AD}"/>
              </a:ext>
            </a:extLst>
          </p:cNvPr>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70661" name="Footer Placeholder 3">
            <a:extLst>
              <a:ext uri="{FF2B5EF4-FFF2-40B4-BE49-F238E27FC236}">
                <a16:creationId xmlns:a16="http://schemas.microsoft.com/office/drawing/2014/main" id="{1DC93F07-F7F8-58B2-7F42-ACE88AF9200F}"/>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F845AC-F7D4-1EBD-9EEC-028BF13BF910}"/>
              </a:ext>
            </a:extLst>
          </p:cNvPr>
          <p:cNvSpPr>
            <a:spLocks noGrp="1"/>
          </p:cNvSpPr>
          <p:nvPr>
            <p:ph type="title"/>
          </p:nvPr>
        </p:nvSpPr>
        <p:spPr>
          <a:xfrm>
            <a:off x="374650" y="519113"/>
            <a:ext cx="8405813" cy="666750"/>
          </a:xfrm>
        </p:spPr>
        <p:txBody>
          <a:bodyPr rtlCol="0">
            <a:normAutofit/>
          </a:bodyPr>
          <a:lstStyle/>
          <a:p>
            <a:pPr eaLnBrk="1" fontAlgn="auto" hangingPunct="1">
              <a:spcAft>
                <a:spcPts val="0"/>
              </a:spcAft>
              <a:defRPr/>
            </a:pPr>
            <a:r>
              <a:rPr lang="en-US" sz="3600" dirty="0">
                <a:solidFill>
                  <a:schemeClr val="accent1">
                    <a:lumMod val="75000"/>
                  </a:schemeClr>
                </a:solidFill>
              </a:rPr>
              <a:t>Module 3 - Objectives </a:t>
            </a:r>
          </a:p>
        </p:txBody>
      </p:sp>
      <p:sp>
        <p:nvSpPr>
          <p:cNvPr id="10" name="Rectangle 9">
            <a:extLst>
              <a:ext uri="{FF2B5EF4-FFF2-40B4-BE49-F238E27FC236}">
                <a16:creationId xmlns:a16="http://schemas.microsoft.com/office/drawing/2014/main" id="{6F3DFAC6-24D2-E080-E55B-249AE8253AAC}"/>
              </a:ext>
            </a:extLst>
          </p:cNvPr>
          <p:cNvSpPr/>
          <p:nvPr/>
        </p:nvSpPr>
        <p:spPr>
          <a:xfrm>
            <a:off x="354013" y="1584325"/>
            <a:ext cx="8362950" cy="2678113"/>
          </a:xfrm>
          <a:prstGeom prst="rect">
            <a:avLst/>
          </a:prstGeom>
        </p:spPr>
        <p:txBody>
          <a:bodyPr>
            <a:spAutoFit/>
          </a:bodyPr>
          <a:lstStyle/>
          <a:p>
            <a:pPr eaLnBrk="1" fontAlgn="auto" hangingPunct="1">
              <a:spcBef>
                <a:spcPts val="0"/>
              </a:spcBef>
              <a:spcAft>
                <a:spcPts val="0"/>
              </a:spcAft>
              <a:buClr>
                <a:schemeClr val="accent2">
                  <a:lumMod val="75000"/>
                </a:schemeClr>
              </a:buClr>
              <a:buFont typeface="Wingdings" pitchFamily="2" charset="2"/>
              <a:buChar char="Ø"/>
              <a:defRPr/>
            </a:pPr>
            <a:r>
              <a:rPr lang="en-US" sz="2400" b="1" dirty="0">
                <a:latin typeface="+mn-lt"/>
              </a:rPr>
              <a:t>  Construct a corrective action plan for a material weakness.</a:t>
            </a:r>
          </a:p>
          <a:p>
            <a:pPr eaLnBrk="1" fontAlgn="auto" hangingPunct="1">
              <a:spcBef>
                <a:spcPts val="0"/>
              </a:spcBef>
              <a:spcAft>
                <a:spcPts val="0"/>
              </a:spcAft>
              <a:buClr>
                <a:schemeClr val="accent2">
                  <a:lumMod val="75000"/>
                </a:schemeClr>
              </a:buClr>
              <a:buFont typeface="Wingdings" pitchFamily="2" charset="2"/>
              <a:buChar char="Ø"/>
              <a:defRPr/>
            </a:pPr>
            <a:endParaRPr lang="en-US" sz="2400" b="1"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sz="2400" b="1" dirty="0">
                <a:latin typeface="+mn-lt"/>
              </a:rPr>
              <a:t>  Given a material weakness, develop a monitoring plan to review internal controls over time.  </a:t>
            </a:r>
          </a:p>
          <a:p>
            <a:pPr eaLnBrk="1" fontAlgn="auto" hangingPunct="1">
              <a:spcBef>
                <a:spcPts val="0"/>
              </a:spcBef>
              <a:spcAft>
                <a:spcPts val="0"/>
              </a:spcAft>
              <a:buClr>
                <a:schemeClr val="accent2">
                  <a:lumMod val="75000"/>
                </a:schemeClr>
              </a:buClr>
              <a:buFont typeface="Wingdings" pitchFamily="2" charset="2"/>
              <a:buChar char="Ø"/>
              <a:defRPr/>
            </a:pPr>
            <a:endParaRPr lang="en-US" sz="2400" b="1"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sz="2400" b="1" dirty="0">
                <a:latin typeface="+mn-lt"/>
              </a:rPr>
              <a:t>  Formulate an Corrective Action &amp; Monitoring Plan to monitor material risks.</a:t>
            </a:r>
          </a:p>
        </p:txBody>
      </p:sp>
      <p:sp>
        <p:nvSpPr>
          <p:cNvPr id="71684" name="Footer Placeholder 3">
            <a:extLst>
              <a:ext uri="{FF2B5EF4-FFF2-40B4-BE49-F238E27FC236}">
                <a16:creationId xmlns:a16="http://schemas.microsoft.com/office/drawing/2014/main" id="{ACD88C80-9390-7B7B-8257-56040C125084}"/>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a:extLst>
              <a:ext uri="{FF2B5EF4-FFF2-40B4-BE49-F238E27FC236}">
                <a16:creationId xmlns:a16="http://schemas.microsoft.com/office/drawing/2014/main" id="{09C7067F-B42A-5201-72DD-C00DECB3AE04}"/>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3" name="Rectangle 2">
            <a:extLst>
              <a:ext uri="{FF2B5EF4-FFF2-40B4-BE49-F238E27FC236}">
                <a16:creationId xmlns:a16="http://schemas.microsoft.com/office/drawing/2014/main" id="{3EC8309A-60AD-D3F9-457C-30A2A34EE643}"/>
              </a:ext>
            </a:extLst>
          </p:cNvPr>
          <p:cNvSpPr/>
          <p:nvPr/>
        </p:nvSpPr>
        <p:spPr>
          <a:xfrm>
            <a:off x="1872383" y="2098669"/>
            <a:ext cx="5399234" cy="230832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1">
                    <a:lumMod val="75000"/>
                  </a:schemeClr>
                </a:solidFill>
              </a:rPr>
              <a:t>Course </a:t>
            </a:r>
          </a:p>
          <a:p>
            <a:pPr algn="ctr"/>
            <a:r>
              <a:rPr lang="en-US" sz="7200" b="1" dirty="0">
                <a:ln/>
                <a:solidFill>
                  <a:schemeClr val="accent1">
                    <a:lumMod val="75000"/>
                  </a:schemeClr>
                </a:solidFill>
              </a:rPr>
              <a:t>Expectations</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1.bp.blogspot.com/-LUNvBEcBbj0/TfYYymSuOuI/AAAAAAAABuI/_CUFWEIopMw/s1600/SOX%2BControl%2BDeficiency.PNG">
            <a:extLst>
              <a:ext uri="{FF2B5EF4-FFF2-40B4-BE49-F238E27FC236}">
                <a16:creationId xmlns:a16="http://schemas.microsoft.com/office/drawing/2014/main" id="{2E996637-FD0D-9804-D030-F565BEB37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488" y="3911600"/>
            <a:ext cx="460057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BC659EC-77F5-2AE2-A0D2-3A5CAD219380}"/>
              </a:ext>
            </a:extLst>
          </p:cNvPr>
          <p:cNvSpPr>
            <a:spLocks noGrp="1"/>
          </p:cNvSpPr>
          <p:nvPr>
            <p:ph type="title"/>
          </p:nvPr>
        </p:nvSpPr>
        <p:spPr>
          <a:xfrm>
            <a:off x="296863" y="519113"/>
            <a:ext cx="8405812" cy="666750"/>
          </a:xfrm>
        </p:spPr>
        <p:txBody>
          <a:bodyPr rtlCol="0">
            <a:normAutofit/>
          </a:bodyPr>
          <a:lstStyle/>
          <a:p>
            <a:pPr eaLnBrk="1" fontAlgn="auto" hangingPunct="1">
              <a:spcAft>
                <a:spcPts val="0"/>
              </a:spcAft>
              <a:defRPr/>
            </a:pPr>
            <a:r>
              <a:rPr lang="en-US" sz="3600" dirty="0">
                <a:solidFill>
                  <a:schemeClr val="accent1">
                    <a:lumMod val="75000"/>
                  </a:schemeClr>
                </a:solidFill>
              </a:rPr>
              <a:t>Material Weakness </a:t>
            </a:r>
          </a:p>
        </p:txBody>
      </p:sp>
      <p:sp>
        <p:nvSpPr>
          <p:cNvPr id="72708" name="TextBox 6">
            <a:extLst>
              <a:ext uri="{FF2B5EF4-FFF2-40B4-BE49-F238E27FC236}">
                <a16:creationId xmlns:a16="http://schemas.microsoft.com/office/drawing/2014/main" id="{CFC9C960-7A6E-135E-1A3B-01BBC1D0E014}"/>
              </a:ext>
            </a:extLst>
          </p:cNvPr>
          <p:cNvSpPr txBox="1">
            <a:spLocks noChangeArrowheads="1"/>
          </p:cNvSpPr>
          <p:nvPr/>
        </p:nvSpPr>
        <p:spPr bwMode="auto">
          <a:xfrm>
            <a:off x="474663" y="1614488"/>
            <a:ext cx="6189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accent1"/>
              </a:buClr>
            </a:pPr>
            <a:r>
              <a:rPr lang="en-US" altLang="en-US" sz="3600" b="1"/>
              <a:t>  What is a material weakness?</a:t>
            </a:r>
          </a:p>
        </p:txBody>
      </p:sp>
      <p:sp>
        <p:nvSpPr>
          <p:cNvPr id="9" name="Rectangle 8">
            <a:extLst>
              <a:ext uri="{FF2B5EF4-FFF2-40B4-BE49-F238E27FC236}">
                <a16:creationId xmlns:a16="http://schemas.microsoft.com/office/drawing/2014/main" id="{F5FED046-8032-612A-B827-DCEE17446BA1}"/>
              </a:ext>
            </a:extLst>
          </p:cNvPr>
          <p:cNvSpPr/>
          <p:nvPr/>
        </p:nvSpPr>
        <p:spPr>
          <a:xfrm>
            <a:off x="1084263" y="2498725"/>
            <a:ext cx="7678737" cy="1476375"/>
          </a:xfrm>
          <a:prstGeom prst="rect">
            <a:avLst/>
          </a:prstGeom>
        </p:spPr>
        <p:txBody>
          <a:bodyPr>
            <a:spAutoFit/>
          </a:bodyPr>
          <a:lstStyle/>
          <a:p>
            <a:pPr eaLnBrk="1" fontAlgn="auto" hangingPunct="1">
              <a:spcBef>
                <a:spcPts val="0"/>
              </a:spcBef>
              <a:spcAft>
                <a:spcPts val="0"/>
              </a:spcAft>
              <a:buClr>
                <a:schemeClr val="accent2">
                  <a:lumMod val="75000"/>
                </a:schemeClr>
              </a:buClr>
              <a:buFont typeface="Wingdings" pitchFamily="2" charset="2"/>
              <a:buChar char="§"/>
              <a:defRPr/>
            </a:pPr>
            <a:r>
              <a:rPr lang="en-US" sz="3000" dirty="0">
                <a:latin typeface="+mn-lt"/>
              </a:rPr>
              <a:t>  The absence or ineffectiveness of internal controls that constitutes a deficiency/weakness that must be corrected. </a:t>
            </a:r>
          </a:p>
        </p:txBody>
      </p:sp>
      <p:sp>
        <p:nvSpPr>
          <p:cNvPr id="72710" name="Footer Placeholder 3">
            <a:extLst>
              <a:ext uri="{FF2B5EF4-FFF2-40B4-BE49-F238E27FC236}">
                <a16:creationId xmlns:a16="http://schemas.microsoft.com/office/drawing/2014/main" id="{736B7780-9BF2-477A-DB4A-19C2D5872049}"/>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5">
            <a:extLst>
              <a:ext uri="{FF2B5EF4-FFF2-40B4-BE49-F238E27FC236}">
                <a16:creationId xmlns:a16="http://schemas.microsoft.com/office/drawing/2014/main" id="{C10A7F2C-559B-5471-7E3B-1DA22126597D}"/>
              </a:ext>
            </a:extLst>
          </p:cNvPr>
          <p:cNvSpPr>
            <a:spLocks noChangeArrowheads="1"/>
          </p:cNvSpPr>
          <p:nvPr/>
        </p:nvSpPr>
        <p:spPr bwMode="auto">
          <a:xfrm>
            <a:off x="404813" y="1082675"/>
            <a:ext cx="81915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nSpc>
                <a:spcPct val="80000"/>
              </a:lnSpc>
              <a:spcBef>
                <a:spcPct val="50000"/>
              </a:spcBef>
              <a:buFontTx/>
              <a:buChar char="•"/>
              <a:defRPr/>
            </a:pPr>
            <a:r>
              <a:rPr lang="en-US" altLang="en-US" sz="2400" dirty="0">
                <a:latin typeface="Arial" panose="020B0604020202020204" pitchFamily="34" charset="0"/>
                <a:cs typeface="Arial" panose="020B0604020202020204" pitchFamily="34" charset="0"/>
              </a:rPr>
              <a:t>  </a:t>
            </a:r>
            <a:r>
              <a:rPr lang="en-US" altLang="en-US" sz="2800" dirty="0">
                <a:latin typeface="+mn-lt"/>
                <a:cs typeface="Arial" panose="020B0604020202020204" pitchFamily="34" charset="0"/>
              </a:rPr>
              <a:t>Criteria:</a:t>
            </a:r>
          </a:p>
          <a:p>
            <a:pPr lvl="1">
              <a:lnSpc>
                <a:spcPct val="80000"/>
              </a:lnSpc>
              <a:spcBef>
                <a:spcPct val="50000"/>
              </a:spcBef>
              <a:buFont typeface="Arial" panose="020B0604020202020204" pitchFamily="34" charset="0"/>
              <a:buChar char="–"/>
              <a:defRPr/>
            </a:pPr>
            <a:r>
              <a:rPr lang="en-US" altLang="en-US" sz="2400" dirty="0">
                <a:latin typeface="+mn-lt"/>
                <a:cs typeface="Arial" panose="020B0604020202020204" pitchFamily="34" charset="0"/>
              </a:rPr>
              <a:t>  </a:t>
            </a:r>
            <a:r>
              <a:rPr lang="en-US" altLang="en-US" sz="2000" dirty="0">
                <a:latin typeface="+mn-lt"/>
                <a:cs typeface="Arial" panose="020B0604020202020204" pitchFamily="34" charset="0"/>
              </a:rPr>
              <a:t>It </a:t>
            </a:r>
            <a:r>
              <a:rPr lang="en-US" altLang="en-US" sz="2000" dirty="0">
                <a:solidFill>
                  <a:srgbClr val="000099"/>
                </a:solidFill>
                <a:latin typeface="+mn-lt"/>
                <a:cs typeface="Arial" panose="020B0604020202020204" pitchFamily="34" charset="0"/>
              </a:rPr>
              <a:t>must involve a weakness in internal controls </a:t>
            </a:r>
            <a:r>
              <a:rPr lang="en-US" altLang="en-US" sz="2000" dirty="0">
                <a:latin typeface="+mn-lt"/>
                <a:cs typeface="Arial" panose="020B0604020202020204" pitchFamily="34" charset="0"/>
              </a:rPr>
              <a:t>(i.e., not in place, not being used or adequate)</a:t>
            </a:r>
          </a:p>
          <a:p>
            <a:pPr lvl="1">
              <a:lnSpc>
                <a:spcPct val="80000"/>
              </a:lnSpc>
              <a:spcBef>
                <a:spcPct val="50000"/>
              </a:spcBef>
              <a:buFont typeface="Arial" panose="020B0604020202020204" pitchFamily="34" charset="0"/>
              <a:buChar char="–"/>
              <a:defRPr/>
            </a:pPr>
            <a:r>
              <a:rPr lang="en-US" altLang="en-US" sz="2000" dirty="0">
                <a:latin typeface="+mn-lt"/>
                <a:cs typeface="Arial" panose="020B0604020202020204" pitchFamily="34" charset="0"/>
              </a:rPr>
              <a:t>  It </a:t>
            </a:r>
            <a:r>
              <a:rPr lang="en-US" altLang="en-US" sz="2000" dirty="0">
                <a:solidFill>
                  <a:srgbClr val="000099"/>
                </a:solidFill>
                <a:latin typeface="+mn-lt"/>
                <a:cs typeface="Arial" panose="020B0604020202020204" pitchFamily="34" charset="0"/>
              </a:rPr>
              <a:t>must warrant the attention of the next level of command </a:t>
            </a:r>
            <a:r>
              <a:rPr lang="en-US" altLang="en-US" sz="2000" dirty="0">
                <a:latin typeface="+mn-lt"/>
                <a:cs typeface="Arial" panose="020B0604020202020204" pitchFamily="34" charset="0"/>
              </a:rPr>
              <a:t>(i.e., the higher level must resolve the problem or be aware of it)</a:t>
            </a:r>
          </a:p>
          <a:p>
            <a:pPr>
              <a:lnSpc>
                <a:spcPct val="80000"/>
              </a:lnSpc>
              <a:spcBef>
                <a:spcPct val="50000"/>
              </a:spcBef>
              <a:buSzPct val="120000"/>
              <a:buFontTx/>
              <a:buChar char="•"/>
              <a:defRPr/>
            </a:pPr>
            <a:r>
              <a:rPr lang="en-US" altLang="en-US" sz="2000" dirty="0">
                <a:latin typeface="+mn-lt"/>
                <a:cs typeface="Arial" panose="020B0604020202020204" pitchFamily="34" charset="0"/>
              </a:rPr>
              <a:t>  </a:t>
            </a:r>
            <a:r>
              <a:rPr lang="en-US" altLang="en-US" sz="2800" dirty="0">
                <a:latin typeface="+mn-lt"/>
                <a:cs typeface="Arial" panose="020B0604020202020204" pitchFamily="34" charset="0"/>
              </a:rPr>
              <a:t>Other factors (must be significant and systemic with one or more risk factors):</a:t>
            </a:r>
          </a:p>
          <a:p>
            <a:pPr lvl="1">
              <a:lnSpc>
                <a:spcPct val="80000"/>
              </a:lnSpc>
              <a:spcBef>
                <a:spcPct val="50000"/>
              </a:spcBef>
              <a:buFont typeface="Arial" panose="020B0604020202020204" pitchFamily="34" charset="0"/>
              <a:buChar char="–"/>
              <a:defRPr/>
            </a:pPr>
            <a:r>
              <a:rPr lang="en-US" altLang="en-US" sz="2000" dirty="0">
                <a:latin typeface="+mn-lt"/>
                <a:cs typeface="Arial" panose="020B0604020202020204" pitchFamily="34" charset="0"/>
              </a:rPr>
              <a:t>  Actual or potential loss of resources</a:t>
            </a:r>
          </a:p>
          <a:p>
            <a:pPr lvl="1">
              <a:lnSpc>
                <a:spcPct val="80000"/>
              </a:lnSpc>
              <a:spcBef>
                <a:spcPct val="50000"/>
              </a:spcBef>
              <a:buFont typeface="Arial" panose="020B0604020202020204" pitchFamily="34" charset="0"/>
              <a:buChar char="–"/>
              <a:defRPr/>
            </a:pPr>
            <a:r>
              <a:rPr lang="en-US" altLang="en-US" sz="2000" dirty="0">
                <a:latin typeface="+mn-lt"/>
                <a:cs typeface="Arial" panose="020B0604020202020204" pitchFamily="34" charset="0"/>
              </a:rPr>
              <a:t>  Sensitivity of resources involved</a:t>
            </a:r>
          </a:p>
          <a:p>
            <a:pPr lvl="1">
              <a:lnSpc>
                <a:spcPct val="80000"/>
              </a:lnSpc>
              <a:spcBef>
                <a:spcPct val="50000"/>
              </a:spcBef>
              <a:buFont typeface="Arial" panose="020B0604020202020204" pitchFamily="34" charset="0"/>
              <a:buChar char="–"/>
              <a:defRPr/>
            </a:pPr>
            <a:r>
              <a:rPr lang="en-US" altLang="en-US" sz="2000" dirty="0">
                <a:latin typeface="+mn-lt"/>
                <a:cs typeface="Arial" panose="020B0604020202020204" pitchFamily="34" charset="0"/>
              </a:rPr>
              <a:t>  Magnitude of funds/property/resources.</a:t>
            </a:r>
          </a:p>
          <a:p>
            <a:pPr lvl="1">
              <a:lnSpc>
                <a:spcPct val="80000"/>
              </a:lnSpc>
              <a:spcBef>
                <a:spcPct val="50000"/>
              </a:spcBef>
              <a:buFont typeface="Arial" panose="020B0604020202020204" pitchFamily="34" charset="0"/>
              <a:buChar char="–"/>
              <a:defRPr/>
            </a:pPr>
            <a:r>
              <a:rPr lang="en-US" altLang="en-US" sz="2000" dirty="0">
                <a:latin typeface="+mn-lt"/>
                <a:cs typeface="Arial" panose="020B0604020202020204" pitchFamily="34" charset="0"/>
              </a:rPr>
              <a:t>  Unreliable info that could cause bad decisions</a:t>
            </a:r>
          </a:p>
          <a:p>
            <a:pPr lvl="1">
              <a:lnSpc>
                <a:spcPct val="80000"/>
              </a:lnSpc>
              <a:spcBef>
                <a:spcPct val="50000"/>
              </a:spcBef>
              <a:buFont typeface="Arial" panose="020B0604020202020204" pitchFamily="34" charset="0"/>
              <a:buChar char="–"/>
              <a:defRPr/>
            </a:pPr>
            <a:r>
              <a:rPr lang="en-US" altLang="en-US" sz="2000" dirty="0">
                <a:latin typeface="+mn-lt"/>
                <a:cs typeface="Arial" panose="020B0604020202020204" pitchFamily="34" charset="0"/>
              </a:rPr>
              <a:t>  Diminished credibility of Army and/or IMCOM</a:t>
            </a:r>
          </a:p>
          <a:p>
            <a:pPr lvl="1">
              <a:lnSpc>
                <a:spcPct val="80000"/>
              </a:lnSpc>
              <a:spcBef>
                <a:spcPct val="50000"/>
              </a:spcBef>
              <a:buFont typeface="Arial" panose="020B0604020202020204" pitchFamily="34" charset="0"/>
              <a:buChar char="–"/>
              <a:defRPr/>
            </a:pPr>
            <a:r>
              <a:rPr lang="en-US" altLang="en-US" sz="2000" dirty="0">
                <a:latin typeface="+mn-lt"/>
                <a:cs typeface="Arial" panose="020B0604020202020204" pitchFamily="34" charset="0"/>
              </a:rPr>
              <a:t>  Impaired mission, injury, death</a:t>
            </a:r>
          </a:p>
        </p:txBody>
      </p:sp>
      <p:sp>
        <p:nvSpPr>
          <p:cNvPr id="9" name="Title 1">
            <a:extLst>
              <a:ext uri="{FF2B5EF4-FFF2-40B4-BE49-F238E27FC236}">
                <a16:creationId xmlns:a16="http://schemas.microsoft.com/office/drawing/2014/main" id="{5E7CAD09-4B4A-40C0-153C-FABD05326EE3}"/>
              </a:ext>
            </a:extLst>
          </p:cNvPr>
          <p:cNvSpPr>
            <a:spLocks noGrp="1"/>
          </p:cNvSpPr>
          <p:nvPr>
            <p:ph type="title"/>
          </p:nvPr>
        </p:nvSpPr>
        <p:spPr>
          <a:xfrm>
            <a:off x="296863" y="141288"/>
            <a:ext cx="8405812" cy="666750"/>
          </a:xfrm>
        </p:spPr>
        <p:txBody>
          <a:bodyPr/>
          <a:lstStyle/>
          <a:p>
            <a:pPr eaLnBrk="1" fontAlgn="auto" hangingPunct="1">
              <a:spcAft>
                <a:spcPts val="0"/>
              </a:spcAft>
              <a:defRPr/>
            </a:pPr>
            <a:r>
              <a:rPr lang="en-US" sz="4000" dirty="0">
                <a:solidFill>
                  <a:schemeClr val="accent1">
                    <a:lumMod val="75000"/>
                  </a:schemeClr>
                </a:solidFill>
                <a:latin typeface="+mn-lt"/>
              </a:rPr>
              <a:t>Material Weakness </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6">
            <a:extLst>
              <a:ext uri="{FF2B5EF4-FFF2-40B4-BE49-F238E27FC236}">
                <a16:creationId xmlns:a16="http://schemas.microsoft.com/office/drawing/2014/main" id="{1F1726F0-1287-1D48-4A6E-A65B532EC1AD}"/>
              </a:ext>
            </a:extLst>
          </p:cNvPr>
          <p:cNvSpPr txBox="1">
            <a:spLocks/>
          </p:cNvSpPr>
          <p:nvPr/>
        </p:nvSpPr>
        <p:spPr bwMode="auto">
          <a:xfrm>
            <a:off x="350838" y="1062038"/>
            <a:ext cx="8442325" cy="5408612"/>
          </a:xfrm>
          <a:prstGeom prst="rect">
            <a:avLst/>
          </a:prstGeom>
          <a:noFill/>
          <a:ln w="9525">
            <a:noFill/>
            <a:miter lim="800000"/>
            <a:headEnd/>
            <a:tailEnd/>
          </a:ln>
        </p:spPr>
        <p:txBody>
          <a:bodyPr/>
          <a:lstStyle/>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Your group has been assigned one (1) deficiency</a:t>
            </a:r>
            <a:r>
              <a:rPr lang="en-US" sz="2000" dirty="0"/>
              <a:t>: Missing money, Inventory, Unsecured building, Employee Absences, or Outdated SOPs.</a:t>
            </a: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endParaRPr lang="en-US" sz="1200" b="1" dirty="0"/>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Develop a Corrective Action Plan (CAP) to correct the material weakness/deficiency. </a:t>
            </a:r>
          </a:p>
          <a:p>
            <a:pPr marL="800100" lvl="1" indent="-342900" eaLnBrk="1" fontAlgn="auto" hangingPunct="1">
              <a:lnSpc>
                <a:spcPct val="90000"/>
              </a:lnSpc>
              <a:spcBef>
                <a:spcPts val="1100"/>
              </a:spcBef>
              <a:spcAft>
                <a:spcPts val="0"/>
              </a:spcAft>
              <a:buClr>
                <a:schemeClr val="accent2">
                  <a:lumMod val="75000"/>
                </a:schemeClr>
              </a:buClr>
              <a:buFont typeface="Wingdings" panose="05000000000000000000" pitchFamily="2" charset="2"/>
              <a:buChar char="§"/>
              <a:defRPr/>
            </a:pPr>
            <a:r>
              <a:rPr lang="en-US" sz="2000" dirty="0"/>
              <a:t>Remember t</a:t>
            </a:r>
            <a:r>
              <a:rPr lang="en-US" sz="2000" dirty="0">
                <a:latin typeface="+mn-lt"/>
              </a:rPr>
              <a:t>he CAP must include defined achievable milestones that will ultimately result in validated correction of the weakness.</a:t>
            </a:r>
          </a:p>
          <a:p>
            <a:pPr marL="800100" lvl="1" indent="-342900" eaLnBrk="1" fontAlgn="auto" hangingPunct="1">
              <a:lnSpc>
                <a:spcPct val="90000"/>
              </a:lnSpc>
              <a:spcBef>
                <a:spcPts val="1100"/>
              </a:spcBef>
              <a:spcAft>
                <a:spcPts val="0"/>
              </a:spcAft>
              <a:buClr>
                <a:schemeClr val="accent2">
                  <a:lumMod val="75000"/>
                </a:schemeClr>
              </a:buClr>
              <a:buFont typeface="Wingdings" panose="05000000000000000000" pitchFamily="2" charset="2"/>
              <a:buChar char="§"/>
              <a:defRPr/>
            </a:pPr>
            <a:r>
              <a:rPr lang="en-US" sz="2000" dirty="0">
                <a:latin typeface="+mn-lt"/>
              </a:rPr>
              <a:t>Prove your control will work (what does success look like?)  </a:t>
            </a:r>
          </a:p>
          <a:p>
            <a:pPr marL="800100" lvl="1" indent="-342900" eaLnBrk="1" fontAlgn="auto" hangingPunct="1">
              <a:lnSpc>
                <a:spcPct val="90000"/>
              </a:lnSpc>
              <a:spcBef>
                <a:spcPts val="1100"/>
              </a:spcBef>
              <a:spcAft>
                <a:spcPts val="0"/>
              </a:spcAft>
              <a:buClr>
                <a:schemeClr val="accent2">
                  <a:lumMod val="75000"/>
                </a:schemeClr>
              </a:buClr>
              <a:buFont typeface="Wingdings" panose="05000000000000000000" pitchFamily="2" charset="2"/>
              <a:buChar char="§"/>
              <a:defRPr/>
            </a:pPr>
            <a:r>
              <a:rPr lang="en-US" sz="2000" dirty="0">
                <a:latin typeface="+mn-lt"/>
              </a:rPr>
              <a:t>Complete Sections 1 through 7 of the CAP worksheet on </a:t>
            </a:r>
            <a:r>
              <a:rPr lang="en-US" sz="2000" dirty="0" err="1">
                <a:latin typeface="+mn-lt"/>
              </a:rPr>
              <a:t>pg</a:t>
            </a:r>
            <a:r>
              <a:rPr lang="en-US" sz="2000" dirty="0">
                <a:latin typeface="+mn-lt"/>
              </a:rPr>
              <a:t> 21 of the Participant Guide</a:t>
            </a: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endParaRPr lang="en-US" sz="2200" b="1" dirty="0"/>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You have 10 minutes to complete the exercise.</a:t>
            </a:r>
          </a:p>
        </p:txBody>
      </p:sp>
      <p:sp>
        <p:nvSpPr>
          <p:cNvPr id="2" name="Title 1">
            <a:extLst>
              <a:ext uri="{FF2B5EF4-FFF2-40B4-BE49-F238E27FC236}">
                <a16:creationId xmlns:a16="http://schemas.microsoft.com/office/drawing/2014/main" id="{09E31E1E-DAAB-C01F-B089-FF661258E95A}"/>
              </a:ext>
            </a:extLst>
          </p:cNvPr>
          <p:cNvSpPr>
            <a:spLocks noGrp="1"/>
          </p:cNvSpPr>
          <p:nvPr>
            <p:ph type="title"/>
          </p:nvPr>
        </p:nvSpPr>
        <p:spPr>
          <a:xfrm>
            <a:off x="306388" y="373063"/>
            <a:ext cx="8837612" cy="523875"/>
          </a:xfrm>
        </p:spPr>
        <p:txBody>
          <a:bodyPr rtlCol="0">
            <a:normAutofit/>
          </a:bodyPr>
          <a:lstStyle/>
          <a:p>
            <a:pPr eaLnBrk="1" fontAlgn="auto" hangingPunct="1">
              <a:spcAft>
                <a:spcPts val="0"/>
              </a:spcAft>
              <a:defRPr/>
            </a:pPr>
            <a:r>
              <a:rPr lang="en-US" sz="2800" b="1" dirty="0">
                <a:solidFill>
                  <a:schemeClr val="accent1">
                    <a:lumMod val="75000"/>
                  </a:schemeClr>
                </a:solidFill>
              </a:rPr>
              <a:t>Corrective Action Plan – Breakout Exercise Instructions</a:t>
            </a:r>
          </a:p>
        </p:txBody>
      </p:sp>
      <p:sp>
        <p:nvSpPr>
          <p:cNvPr id="74756" name="Footer Placeholder 3">
            <a:extLst>
              <a:ext uri="{FF2B5EF4-FFF2-40B4-BE49-F238E27FC236}">
                <a16:creationId xmlns:a16="http://schemas.microsoft.com/office/drawing/2014/main" id="{E63BBCDE-59B3-B880-5F3B-824ED9086BD5}"/>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B06324C-0E47-0D5C-417F-29759F56012E}"/>
              </a:ext>
            </a:extLst>
          </p:cNvPr>
          <p:cNvSpPr txBox="1">
            <a:spLocks/>
          </p:cNvSpPr>
          <p:nvPr/>
        </p:nvSpPr>
        <p:spPr>
          <a:xfrm>
            <a:off x="381000" y="284163"/>
            <a:ext cx="8763000" cy="668337"/>
          </a:xfrm>
          <a:prstGeom prst="rect">
            <a:avLst/>
          </a:prstGeom>
        </p:spPr>
        <p:txBody>
          <a:bodyPr anchor="b">
            <a:normAutofit/>
          </a:bodyPr>
          <a:lstStyle/>
          <a:p>
            <a:pPr eaLnBrk="1" fontAlgn="auto" hangingPunct="1">
              <a:spcBef>
                <a:spcPts val="0"/>
              </a:spcBef>
              <a:spcAft>
                <a:spcPts val="0"/>
              </a:spcAft>
              <a:defRPr/>
            </a:pPr>
            <a:r>
              <a:rPr lang="en-US" sz="3600" dirty="0">
                <a:solidFill>
                  <a:schemeClr val="accent1">
                    <a:lumMod val="75000"/>
                  </a:schemeClr>
                </a:solidFill>
                <a:latin typeface="+mn-lt"/>
                <a:ea typeface="+mj-ea"/>
                <a:cs typeface="+mj-cs"/>
              </a:rPr>
              <a:t>Corrective Action Plan  </a:t>
            </a:r>
          </a:p>
        </p:txBody>
      </p:sp>
      <p:pic>
        <p:nvPicPr>
          <p:cNvPr id="75779" name="Picture 2">
            <a:extLst>
              <a:ext uri="{FF2B5EF4-FFF2-40B4-BE49-F238E27FC236}">
                <a16:creationId xmlns:a16="http://schemas.microsoft.com/office/drawing/2014/main" id="{0DFF6E27-7CE4-08EF-6199-90C2EE4B7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028700"/>
            <a:ext cx="8239125"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
            <a:extLst>
              <a:ext uri="{FF2B5EF4-FFF2-40B4-BE49-F238E27FC236}">
                <a16:creationId xmlns:a16="http://schemas.microsoft.com/office/drawing/2014/main" id="{F8FF7575-2331-737C-D45F-0E906F5477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09563"/>
            <a:ext cx="88773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C927CC-A8DB-9F4F-9BDE-CC6134AF475C}"/>
              </a:ext>
            </a:extLst>
          </p:cNvPr>
          <p:cNvSpPr>
            <a:spLocks noGrp="1"/>
          </p:cNvSpPr>
          <p:nvPr>
            <p:ph type="title"/>
          </p:nvPr>
        </p:nvSpPr>
        <p:spPr>
          <a:xfrm>
            <a:off x="296863" y="358775"/>
            <a:ext cx="8405812" cy="668338"/>
          </a:xfrm>
        </p:spPr>
        <p:txBody>
          <a:bodyPr rtlCol="0">
            <a:normAutofit/>
          </a:bodyPr>
          <a:lstStyle/>
          <a:p>
            <a:pPr eaLnBrk="1" fontAlgn="auto" hangingPunct="1">
              <a:spcAft>
                <a:spcPts val="0"/>
              </a:spcAft>
              <a:defRPr/>
            </a:pPr>
            <a:r>
              <a:rPr lang="en-US" sz="3600" dirty="0">
                <a:solidFill>
                  <a:schemeClr val="accent1">
                    <a:lumMod val="75000"/>
                  </a:schemeClr>
                </a:solidFill>
              </a:rPr>
              <a:t>Monitoring</a:t>
            </a:r>
            <a:r>
              <a:rPr lang="en-US" sz="3600" u="sng" dirty="0">
                <a:solidFill>
                  <a:srgbClr val="C00000"/>
                </a:solidFill>
                <a:effectLst>
                  <a:outerShdw blurRad="38100" dist="38100" dir="2700000" algn="tl">
                    <a:srgbClr val="000000">
                      <a:alpha val="43137"/>
                    </a:srgbClr>
                  </a:outerShdw>
                </a:effectLst>
              </a:rPr>
              <a:t> </a:t>
            </a:r>
          </a:p>
        </p:txBody>
      </p:sp>
      <p:sp>
        <p:nvSpPr>
          <p:cNvPr id="76803" name="TextBox 6">
            <a:extLst>
              <a:ext uri="{FF2B5EF4-FFF2-40B4-BE49-F238E27FC236}">
                <a16:creationId xmlns:a16="http://schemas.microsoft.com/office/drawing/2014/main" id="{45759747-2BB0-CE16-F72D-0226147D38CB}"/>
              </a:ext>
            </a:extLst>
          </p:cNvPr>
          <p:cNvSpPr txBox="1">
            <a:spLocks noChangeArrowheads="1"/>
          </p:cNvSpPr>
          <p:nvPr/>
        </p:nvSpPr>
        <p:spPr bwMode="auto">
          <a:xfrm>
            <a:off x="474663" y="1436688"/>
            <a:ext cx="438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chemeClr val="accent1"/>
              </a:buClr>
            </a:pPr>
            <a:r>
              <a:rPr lang="en-US" altLang="en-US" sz="3600" b="1"/>
              <a:t>  What is monitoring?</a:t>
            </a:r>
          </a:p>
        </p:txBody>
      </p:sp>
      <p:sp>
        <p:nvSpPr>
          <p:cNvPr id="9" name="Rectangle 8">
            <a:extLst>
              <a:ext uri="{FF2B5EF4-FFF2-40B4-BE49-F238E27FC236}">
                <a16:creationId xmlns:a16="http://schemas.microsoft.com/office/drawing/2014/main" id="{F38BC518-EDF8-9D6E-000C-E3635BA03218}"/>
              </a:ext>
            </a:extLst>
          </p:cNvPr>
          <p:cNvSpPr/>
          <p:nvPr/>
        </p:nvSpPr>
        <p:spPr>
          <a:xfrm>
            <a:off x="1084263" y="2382838"/>
            <a:ext cx="7678737" cy="1570037"/>
          </a:xfrm>
          <a:prstGeom prst="rect">
            <a:avLst/>
          </a:prstGeom>
        </p:spPr>
        <p:txBody>
          <a:bodyPr>
            <a:spAutoFit/>
          </a:bodyPr>
          <a:lstStyle/>
          <a:p>
            <a:pPr eaLnBrk="1" fontAlgn="auto" hangingPunct="1">
              <a:spcBef>
                <a:spcPts val="0"/>
              </a:spcBef>
              <a:spcAft>
                <a:spcPts val="0"/>
              </a:spcAft>
              <a:buClr>
                <a:schemeClr val="accent2">
                  <a:lumMod val="75000"/>
                </a:schemeClr>
              </a:buClr>
              <a:buFont typeface="Wingdings" pitchFamily="2" charset="2"/>
              <a:buChar char="§"/>
              <a:defRPr/>
            </a:pPr>
            <a:r>
              <a:rPr lang="en-US" sz="3200" dirty="0">
                <a:latin typeface="+mn-lt"/>
              </a:rPr>
              <a:t> Observing and checking the progress or quality of (something) over a period of time; keep under systematic review.</a:t>
            </a:r>
            <a:endParaRPr lang="en-US" sz="3000" dirty="0">
              <a:latin typeface="+mn-lt"/>
            </a:endParaRPr>
          </a:p>
        </p:txBody>
      </p:sp>
      <p:pic>
        <p:nvPicPr>
          <p:cNvPr id="76805" name="Picture 2" descr="http://t0.gstatic.com/images?q=tbn:ANd9GcTezcnlqKyGPSUfKRtvCb4dr9UhlbF42WvDSXhIEGv0bpdcAF8aHL05u39M">
            <a:extLst>
              <a:ext uri="{FF2B5EF4-FFF2-40B4-BE49-F238E27FC236}">
                <a16:creationId xmlns:a16="http://schemas.microsoft.com/office/drawing/2014/main" id="{43AE1546-6FF5-708B-3DFB-25843A6C7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5675"/>
            <a:ext cx="226853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4" descr="http://www.lighthouseip.com/wp-content/uploads/2012/09/IP_Monitoring_Alerting.jpg">
            <a:extLst>
              <a:ext uri="{FF2B5EF4-FFF2-40B4-BE49-F238E27FC236}">
                <a16:creationId xmlns:a16="http://schemas.microsoft.com/office/drawing/2014/main" id="{04193B2E-0F1A-25EA-023D-5D10DA808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776788"/>
            <a:ext cx="24939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8" descr="http://rack.1.mshcdn.com/media/ZgkyMDEyLzEyLzA0L2E1LzEwc3RlcHNmb3JzLmFNMy5qcGcKcAl0aHVtYgk5NTB4NTM0IwplCWpwZw/a7996c00/c2e/10-steps-for-successful-social-media-monitoring-f15a6482f4.jpg">
            <a:extLst>
              <a:ext uri="{FF2B5EF4-FFF2-40B4-BE49-F238E27FC236}">
                <a16:creationId xmlns:a16="http://schemas.microsoft.com/office/drawing/2014/main" id="{EA7AC5F2-707B-1D80-8816-24E46D4E2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4775200"/>
            <a:ext cx="24209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0" descr="http://pacificsouthwest.coastguard.dodlive.mil/files/2012/08/120802-G-NW142-003_MSST-engine-inspection-1024x674.jpg">
            <a:extLst>
              <a:ext uri="{FF2B5EF4-FFF2-40B4-BE49-F238E27FC236}">
                <a16:creationId xmlns:a16="http://schemas.microsoft.com/office/drawing/2014/main" id="{1C326168-C0B3-3013-2F47-030BB4531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838" y="4775200"/>
            <a:ext cx="20621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Footer Placeholder 3">
            <a:extLst>
              <a:ext uri="{FF2B5EF4-FFF2-40B4-BE49-F238E27FC236}">
                <a16:creationId xmlns:a16="http://schemas.microsoft.com/office/drawing/2014/main" id="{3348EEB9-5494-5665-108B-45545CBAD700}"/>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6">
            <a:extLst>
              <a:ext uri="{FF2B5EF4-FFF2-40B4-BE49-F238E27FC236}">
                <a16:creationId xmlns:a16="http://schemas.microsoft.com/office/drawing/2014/main" id="{6D6E8E08-4382-B9C5-9CE2-312AD7C3A00D}"/>
              </a:ext>
            </a:extLst>
          </p:cNvPr>
          <p:cNvSpPr txBox="1">
            <a:spLocks/>
          </p:cNvSpPr>
          <p:nvPr/>
        </p:nvSpPr>
        <p:spPr bwMode="auto">
          <a:xfrm>
            <a:off x="331788" y="1060450"/>
            <a:ext cx="8442325" cy="5408613"/>
          </a:xfrm>
          <a:prstGeom prst="rect">
            <a:avLst/>
          </a:prstGeom>
          <a:noFill/>
          <a:ln w="9525">
            <a:noFill/>
            <a:miter lim="800000"/>
            <a:headEnd/>
            <a:tailEnd/>
          </a:ln>
        </p:spPr>
        <p:txBody>
          <a:bodyPr/>
          <a:lstStyle/>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Based on your group’s identified deficiency and corrective actions, develop a Monitoring Plan.</a:t>
            </a: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endParaRPr lang="en-US" sz="1200" b="1" dirty="0"/>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The Monitoring Plan should include:</a:t>
            </a: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
              <a:defRPr/>
            </a:pPr>
            <a:r>
              <a:rPr lang="en-US" sz="2000" dirty="0"/>
              <a:t>What is being monitored.</a:t>
            </a: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
              <a:defRPr/>
            </a:pPr>
            <a:r>
              <a:rPr lang="en-US" sz="2000" dirty="0"/>
              <a:t>How it will be monitored.</a:t>
            </a: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
              <a:defRPr/>
            </a:pPr>
            <a:r>
              <a:rPr lang="en-US" sz="2000" dirty="0"/>
              <a:t>When it will be monitored.</a:t>
            </a: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
              <a:defRPr/>
            </a:pPr>
            <a:r>
              <a:rPr lang="en-US" sz="2000" dirty="0"/>
              <a:t>Who will be responsible for monitoring.</a:t>
            </a:r>
            <a:endParaRPr lang="en-US" sz="2000" dirty="0">
              <a:latin typeface="+mn-lt"/>
            </a:endParaRP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
              <a:defRPr/>
            </a:pPr>
            <a:endParaRPr lang="en-US" sz="1200" dirty="0">
              <a:latin typeface="+mn-lt"/>
            </a:endParaRP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Complete Section 8 of the CAP worksheet.  </a:t>
            </a: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endParaRPr lang="en-US" sz="2200" b="1" dirty="0"/>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You have 10 minutes to complete the exercise.</a:t>
            </a:r>
          </a:p>
        </p:txBody>
      </p:sp>
      <p:sp>
        <p:nvSpPr>
          <p:cNvPr id="2" name="Title 1">
            <a:extLst>
              <a:ext uri="{FF2B5EF4-FFF2-40B4-BE49-F238E27FC236}">
                <a16:creationId xmlns:a16="http://schemas.microsoft.com/office/drawing/2014/main" id="{D4A3E442-03EA-5FC7-D3C7-C14860A988C5}"/>
              </a:ext>
            </a:extLst>
          </p:cNvPr>
          <p:cNvSpPr>
            <a:spLocks noGrp="1"/>
          </p:cNvSpPr>
          <p:nvPr>
            <p:ph type="title"/>
          </p:nvPr>
        </p:nvSpPr>
        <p:spPr>
          <a:xfrm>
            <a:off x="0" y="373063"/>
            <a:ext cx="9144000" cy="523875"/>
          </a:xfrm>
        </p:spPr>
        <p:txBody>
          <a:bodyPr rtlCol="0">
            <a:noAutofit/>
          </a:bodyPr>
          <a:lstStyle/>
          <a:p>
            <a:pPr algn="ctr" eaLnBrk="1" fontAlgn="auto" hangingPunct="1">
              <a:spcAft>
                <a:spcPts val="0"/>
              </a:spcAft>
              <a:defRPr/>
            </a:pPr>
            <a:r>
              <a:rPr lang="en-US" sz="3200" b="1" dirty="0">
                <a:solidFill>
                  <a:schemeClr val="accent1">
                    <a:lumMod val="75000"/>
                  </a:schemeClr>
                </a:solidFill>
              </a:rPr>
              <a:t>Monitoring Plan – Breakout Exercise Instructions</a:t>
            </a:r>
          </a:p>
        </p:txBody>
      </p:sp>
      <p:sp>
        <p:nvSpPr>
          <p:cNvPr id="77828" name="Footer Placeholder 3">
            <a:extLst>
              <a:ext uri="{FF2B5EF4-FFF2-40B4-BE49-F238E27FC236}">
                <a16:creationId xmlns:a16="http://schemas.microsoft.com/office/drawing/2014/main" id="{3B316E67-E95E-6814-3409-96A7CFFE7E0A}"/>
              </a:ext>
            </a:extLst>
          </p:cNvPr>
          <p:cNvSpPr>
            <a:spLocks noGrp="1"/>
          </p:cNvSpPr>
          <p:nvPr>
            <p:ph type="ftr" sz="quarter" idx="11"/>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6">
            <a:extLst>
              <a:ext uri="{FF2B5EF4-FFF2-40B4-BE49-F238E27FC236}">
                <a16:creationId xmlns:a16="http://schemas.microsoft.com/office/drawing/2014/main" id="{B3A24832-AA12-BC70-A335-C3C7DD2001E3}"/>
              </a:ext>
            </a:extLst>
          </p:cNvPr>
          <p:cNvSpPr txBox="1">
            <a:spLocks/>
          </p:cNvSpPr>
          <p:nvPr/>
        </p:nvSpPr>
        <p:spPr bwMode="auto">
          <a:xfrm>
            <a:off x="350838" y="1449388"/>
            <a:ext cx="7972425" cy="2397125"/>
          </a:xfrm>
          <a:prstGeom prst="rect">
            <a:avLst/>
          </a:prstGeom>
          <a:noFill/>
          <a:ln w="9525">
            <a:noFill/>
            <a:miter lim="800000"/>
            <a:headEnd/>
            <a:tailEnd/>
          </a:ln>
        </p:spPr>
        <p:txBody>
          <a:bodyPr/>
          <a:lstStyle/>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latin typeface="Arial" panose="020B0604020202020204" pitchFamily="34" charset="0"/>
                <a:cs typeface="Arial" panose="020B0604020202020204" pitchFamily="34" charset="0"/>
              </a:rPr>
              <a:t> </a:t>
            </a:r>
            <a:r>
              <a:rPr lang="en-US" sz="2200" b="1" dirty="0">
                <a:latin typeface="+mn-lt"/>
                <a:cs typeface="Arial" panose="020B0604020202020204" pitchFamily="34" charset="0"/>
              </a:rPr>
              <a:t>What are some financial impacts of having controls in place?</a:t>
            </a: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dirty="0">
                <a:latin typeface="+mn-lt"/>
                <a:cs typeface="Arial" panose="020B0604020202020204" pitchFamily="34" charset="0"/>
              </a:rPr>
              <a:t> Is there a cost savings?</a:t>
            </a:r>
          </a:p>
          <a:p>
            <a:pPr marL="1123950" lvl="2"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dirty="0">
                <a:latin typeface="+mn-lt"/>
                <a:cs typeface="Arial" panose="020B0604020202020204" pitchFamily="34" charset="0"/>
              </a:rPr>
              <a:t> Is it negative or positive? Why?</a:t>
            </a: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dirty="0">
                <a:latin typeface="+mn-lt"/>
                <a:cs typeface="Arial" panose="020B0604020202020204" pitchFamily="34" charset="0"/>
              </a:rPr>
              <a:t> Provide a dollar amount for one month of implementing your process/plan/monitoring: $_______</a:t>
            </a:r>
          </a:p>
          <a:p>
            <a:pPr marL="666750" lvl="1"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endParaRPr lang="en-US" sz="2200" dirty="0">
              <a:latin typeface="+mn-lt"/>
              <a:cs typeface="Arial" panose="020B0604020202020204" pitchFamily="34" charset="0"/>
            </a:endParaRP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latin typeface="+mn-lt"/>
                <a:cs typeface="Arial" panose="020B0604020202020204" pitchFamily="34" charset="0"/>
              </a:rPr>
              <a:t>Complete Section 9 of your CAP worksheet with your group.</a:t>
            </a: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a:t>
            </a:r>
            <a:endParaRPr lang="en-US" sz="2200" b="1" dirty="0">
              <a:latin typeface="+mn-lt"/>
              <a:cs typeface="Arial" panose="020B0604020202020204" pitchFamily="34" charset="0"/>
            </a:endParaRP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r>
              <a:rPr lang="en-US" sz="2200" b="1" dirty="0"/>
              <a:t> Select a spokesperson to out-brief your entire plan to the large group.</a:t>
            </a:r>
          </a:p>
          <a:p>
            <a:pPr marL="209550" indent="-209550" eaLnBrk="1" fontAlgn="auto" hangingPunct="1">
              <a:lnSpc>
                <a:spcPct val="90000"/>
              </a:lnSpc>
              <a:spcBef>
                <a:spcPts val="1100"/>
              </a:spcBef>
              <a:spcAft>
                <a:spcPts val="0"/>
              </a:spcAft>
              <a:buClr>
                <a:schemeClr val="accent2">
                  <a:lumMod val="75000"/>
                </a:schemeClr>
              </a:buClr>
              <a:buFont typeface="Wingdings" pitchFamily="2" charset="2"/>
              <a:buChar char="Ø"/>
              <a:defRPr/>
            </a:pPr>
            <a:endParaRPr lang="en-US" sz="2800" b="1" dirty="0">
              <a:latin typeface="+mn-lt"/>
              <a:cs typeface="Arial" panose="020B0604020202020204" pitchFamily="34" charset="0"/>
            </a:endParaRPr>
          </a:p>
          <a:p>
            <a:pPr eaLnBrk="1" fontAlgn="auto" hangingPunct="1">
              <a:lnSpc>
                <a:spcPct val="90000"/>
              </a:lnSpc>
              <a:spcBef>
                <a:spcPts val="1100"/>
              </a:spcBef>
              <a:spcAft>
                <a:spcPts val="0"/>
              </a:spcAft>
              <a:buClr>
                <a:schemeClr val="accent2">
                  <a:lumMod val="75000"/>
                </a:schemeClr>
              </a:buClr>
              <a:defRPr/>
            </a:pPr>
            <a:endParaRPr lang="en-US" sz="2800" b="1" dirty="0">
              <a:latin typeface="+mn-lt"/>
              <a:cs typeface="Arial" panose="020B0604020202020204" pitchFamily="34" charset="0"/>
            </a:endParaRPr>
          </a:p>
        </p:txBody>
      </p:sp>
      <p:sp>
        <p:nvSpPr>
          <p:cNvPr id="2" name="Title 1">
            <a:extLst>
              <a:ext uri="{FF2B5EF4-FFF2-40B4-BE49-F238E27FC236}">
                <a16:creationId xmlns:a16="http://schemas.microsoft.com/office/drawing/2014/main" id="{CCD8D1E9-EEE7-BCD6-F018-01D6EF95042C}"/>
              </a:ext>
            </a:extLst>
          </p:cNvPr>
          <p:cNvSpPr>
            <a:spLocks noGrp="1"/>
          </p:cNvSpPr>
          <p:nvPr>
            <p:ph type="title"/>
          </p:nvPr>
        </p:nvSpPr>
        <p:spPr>
          <a:xfrm>
            <a:off x="350838" y="385763"/>
            <a:ext cx="9144000" cy="523875"/>
          </a:xfrm>
        </p:spPr>
        <p:txBody>
          <a:bodyPr>
            <a:noAutofit/>
          </a:bodyPr>
          <a:lstStyle/>
          <a:p>
            <a:pPr eaLnBrk="1" fontAlgn="auto" hangingPunct="1">
              <a:spcAft>
                <a:spcPts val="0"/>
              </a:spcAft>
              <a:defRPr/>
            </a:pPr>
            <a:r>
              <a:rPr lang="en-US" sz="3200" dirty="0">
                <a:solidFill>
                  <a:schemeClr val="accent1">
                    <a:lumMod val="75000"/>
                  </a:schemeClr>
                </a:solidFill>
                <a:latin typeface="+mn-lt"/>
              </a:rPr>
              <a:t>Corrective Action Plan- Financial Impact</a:t>
            </a:r>
            <a:r>
              <a:rPr lang="en-US" sz="3200" b="1" dirty="0">
                <a:solidFill>
                  <a:schemeClr val="accent1">
                    <a:lumMod val="75000"/>
                  </a:schemeClr>
                </a:solidFill>
              </a:rPr>
              <a:t>	</a:t>
            </a: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14BA5F-E7D0-A65C-56A0-ECA25725E3E2}"/>
              </a:ext>
            </a:extLst>
          </p:cNvPr>
          <p:cNvSpPr>
            <a:spLocks noGrp="1"/>
          </p:cNvSpPr>
          <p:nvPr>
            <p:ph type="title"/>
          </p:nvPr>
        </p:nvSpPr>
        <p:spPr>
          <a:xfrm>
            <a:off x="384175" y="403225"/>
            <a:ext cx="8759825" cy="668338"/>
          </a:xfrm>
        </p:spPr>
        <p:txBody>
          <a:bodyPr rtlCol="0">
            <a:normAutofit/>
          </a:bodyPr>
          <a:lstStyle/>
          <a:p>
            <a:pPr eaLnBrk="1" fontAlgn="auto" hangingPunct="1">
              <a:spcAft>
                <a:spcPts val="0"/>
              </a:spcAft>
              <a:defRPr/>
            </a:pPr>
            <a:r>
              <a:rPr lang="en-US" sz="3600" dirty="0">
                <a:solidFill>
                  <a:schemeClr val="accent1">
                    <a:lumMod val="75000"/>
                  </a:schemeClr>
                </a:solidFill>
              </a:rPr>
              <a:t>Module 3 – Objectives</a:t>
            </a:r>
          </a:p>
        </p:txBody>
      </p:sp>
      <p:sp>
        <p:nvSpPr>
          <p:cNvPr id="10" name="Rectangle 9">
            <a:extLst>
              <a:ext uri="{FF2B5EF4-FFF2-40B4-BE49-F238E27FC236}">
                <a16:creationId xmlns:a16="http://schemas.microsoft.com/office/drawing/2014/main" id="{99240049-C087-D0B9-7EFC-2C50E3A6B8BF}"/>
              </a:ext>
            </a:extLst>
          </p:cNvPr>
          <p:cNvSpPr/>
          <p:nvPr/>
        </p:nvSpPr>
        <p:spPr>
          <a:xfrm>
            <a:off x="354013" y="1509713"/>
            <a:ext cx="8362950" cy="3046412"/>
          </a:xfrm>
          <a:prstGeom prst="rect">
            <a:avLst/>
          </a:prstGeom>
        </p:spPr>
        <p:txBody>
          <a:bodyPr>
            <a:spAutoFit/>
          </a:bodyPr>
          <a:lstStyle/>
          <a:p>
            <a:pPr eaLnBrk="1" fontAlgn="auto" hangingPunct="1">
              <a:spcBef>
                <a:spcPts val="0"/>
              </a:spcBef>
              <a:spcAft>
                <a:spcPts val="0"/>
              </a:spcAft>
              <a:buClr>
                <a:schemeClr val="accent2">
                  <a:lumMod val="75000"/>
                </a:schemeClr>
              </a:buClr>
              <a:buFont typeface="Wingdings" pitchFamily="2" charset="2"/>
              <a:buChar char="Ø"/>
              <a:defRPr/>
            </a:pPr>
            <a:r>
              <a:rPr lang="en-US" sz="2400" b="1" dirty="0">
                <a:solidFill>
                  <a:schemeClr val="tx2"/>
                </a:solidFill>
                <a:latin typeface="+mn-lt"/>
              </a:rPr>
              <a:t>  </a:t>
            </a:r>
            <a:r>
              <a:rPr lang="en-US" sz="2400" b="1" dirty="0">
                <a:latin typeface="+mn-lt"/>
              </a:rPr>
              <a:t>Construct a corrective action plan for a material weakness.</a:t>
            </a:r>
          </a:p>
          <a:p>
            <a:pPr eaLnBrk="1" fontAlgn="auto" hangingPunct="1">
              <a:spcBef>
                <a:spcPts val="0"/>
              </a:spcBef>
              <a:spcAft>
                <a:spcPts val="0"/>
              </a:spcAft>
              <a:buClr>
                <a:schemeClr val="accent2">
                  <a:lumMod val="75000"/>
                </a:schemeClr>
              </a:buClr>
              <a:buFont typeface="Wingdings" pitchFamily="2" charset="2"/>
              <a:buChar char="Ø"/>
              <a:defRPr/>
            </a:pPr>
            <a:endParaRPr lang="en-US" sz="2400" b="1"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sz="2400" b="1" dirty="0">
                <a:latin typeface="+mn-lt"/>
              </a:rPr>
              <a:t>  Given a material weakness, develop a monitoring plan to review internal controls over time.  </a:t>
            </a:r>
          </a:p>
          <a:p>
            <a:pPr eaLnBrk="1" fontAlgn="auto" hangingPunct="1">
              <a:spcBef>
                <a:spcPts val="0"/>
              </a:spcBef>
              <a:spcAft>
                <a:spcPts val="0"/>
              </a:spcAft>
              <a:buClr>
                <a:schemeClr val="accent2">
                  <a:lumMod val="75000"/>
                </a:schemeClr>
              </a:buClr>
              <a:buFont typeface="Wingdings" pitchFamily="2" charset="2"/>
              <a:buChar char="Ø"/>
              <a:defRPr/>
            </a:pPr>
            <a:endParaRPr lang="en-US" sz="2400" b="1" dirty="0">
              <a:latin typeface="+mn-lt"/>
            </a:endParaRPr>
          </a:p>
          <a:p>
            <a:pPr eaLnBrk="1" fontAlgn="auto" hangingPunct="1">
              <a:spcBef>
                <a:spcPts val="0"/>
              </a:spcBef>
              <a:spcAft>
                <a:spcPts val="0"/>
              </a:spcAft>
              <a:buClr>
                <a:schemeClr val="accent2">
                  <a:lumMod val="75000"/>
                </a:schemeClr>
              </a:buClr>
              <a:buFont typeface="Wingdings" pitchFamily="2" charset="2"/>
              <a:buChar char="Ø"/>
              <a:defRPr/>
            </a:pPr>
            <a:r>
              <a:rPr lang="en-US" sz="2400" b="1" dirty="0">
                <a:latin typeface="+mn-lt"/>
              </a:rPr>
              <a:t>    Formulate an Corrective Action &amp; Monitoring Plan to monitor material risks. </a:t>
            </a:r>
          </a:p>
          <a:p>
            <a:pPr eaLnBrk="1" fontAlgn="auto" hangingPunct="1">
              <a:spcBef>
                <a:spcPts val="0"/>
              </a:spcBef>
              <a:spcAft>
                <a:spcPts val="0"/>
              </a:spcAft>
              <a:buClr>
                <a:schemeClr val="accent2">
                  <a:lumMod val="75000"/>
                </a:schemeClr>
              </a:buClr>
              <a:buFont typeface="Wingdings" pitchFamily="2" charset="2"/>
              <a:buChar char="Ø"/>
              <a:defRPr/>
            </a:pPr>
            <a:endParaRPr lang="en-US" sz="2400" b="1" dirty="0">
              <a:solidFill>
                <a:schemeClr val="tx2"/>
              </a:solidFill>
              <a:latin typeface="+mn-lt"/>
            </a:endParaRPr>
          </a:p>
        </p:txBody>
      </p:sp>
      <p:sp>
        <p:nvSpPr>
          <p:cNvPr id="79876" name="Footer Placeholder 3">
            <a:extLst>
              <a:ext uri="{FF2B5EF4-FFF2-40B4-BE49-F238E27FC236}">
                <a16:creationId xmlns:a16="http://schemas.microsoft.com/office/drawing/2014/main" id="{DD7C2DF9-7176-18AC-5AA5-94589A3205BA}"/>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B3961-5680-E804-FFE3-87ADFB3CEF80}"/>
              </a:ext>
            </a:extLst>
          </p:cNvPr>
          <p:cNvSpPr/>
          <p:nvPr/>
        </p:nvSpPr>
        <p:spPr>
          <a:xfrm>
            <a:off x="0" y="0"/>
            <a:ext cx="91694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899" name="Title 1">
            <a:extLst>
              <a:ext uri="{FF2B5EF4-FFF2-40B4-BE49-F238E27FC236}">
                <a16:creationId xmlns:a16="http://schemas.microsoft.com/office/drawing/2014/main" id="{E8C498A4-7E4C-D66B-4920-CA27222CA625}"/>
              </a:ext>
            </a:extLst>
          </p:cNvPr>
          <p:cNvSpPr>
            <a:spLocks noGrp="1"/>
          </p:cNvSpPr>
          <p:nvPr>
            <p:ph type="ctrTitle" idx="4294967295"/>
          </p:nvPr>
        </p:nvSpPr>
        <p:spPr>
          <a:xfrm>
            <a:off x="4910138" y="884238"/>
            <a:ext cx="4038600" cy="2647950"/>
          </a:xfrm>
        </p:spPr>
        <p:txBody>
          <a:bodyPr/>
          <a:lstStyle/>
          <a:p>
            <a:pPr algn="ctr" eaLnBrk="1" hangingPunct="1"/>
            <a:r>
              <a:rPr lang="en-US" altLang="en-US" sz="6000" b="1">
                <a:solidFill>
                  <a:schemeClr val="bg1"/>
                </a:solidFill>
              </a:rPr>
              <a:t>NAF </a:t>
            </a:r>
            <a:br>
              <a:rPr lang="en-US" altLang="en-US" sz="6000" b="1">
                <a:solidFill>
                  <a:schemeClr val="bg1"/>
                </a:solidFill>
              </a:rPr>
            </a:br>
            <a:r>
              <a:rPr lang="en-US" altLang="en-US" sz="6000" b="1">
                <a:solidFill>
                  <a:schemeClr val="bg1"/>
                </a:solidFill>
              </a:rPr>
              <a:t>Internal Controls</a:t>
            </a:r>
          </a:p>
        </p:txBody>
      </p:sp>
      <p:sp>
        <p:nvSpPr>
          <p:cNvPr id="80900" name="Subtitle 2">
            <a:extLst>
              <a:ext uri="{FF2B5EF4-FFF2-40B4-BE49-F238E27FC236}">
                <a16:creationId xmlns:a16="http://schemas.microsoft.com/office/drawing/2014/main" id="{447D36B3-1FD7-1FBE-021C-3BE6AC4C993A}"/>
              </a:ext>
            </a:extLst>
          </p:cNvPr>
          <p:cNvSpPr>
            <a:spLocks noGrp="1"/>
          </p:cNvSpPr>
          <p:nvPr>
            <p:ph type="subTitle" idx="4294967295"/>
          </p:nvPr>
        </p:nvSpPr>
        <p:spPr>
          <a:xfrm>
            <a:off x="4989513" y="3494088"/>
            <a:ext cx="3956050" cy="449262"/>
          </a:xfrm>
        </p:spPr>
        <p:txBody>
          <a:bodyPr/>
          <a:lstStyle/>
          <a:p>
            <a:pPr algn="ctr" eaLnBrk="1" hangingPunct="1">
              <a:buFont typeface="Arial" panose="020B0604020202020204" pitchFamily="34" charset="0"/>
              <a:buNone/>
            </a:pPr>
            <a:r>
              <a:rPr lang="en-US" altLang="en-US" b="1">
                <a:solidFill>
                  <a:schemeClr val="bg1"/>
                </a:solidFill>
              </a:rPr>
              <a:t>School for Family and MWR</a:t>
            </a:r>
          </a:p>
        </p:txBody>
      </p:sp>
      <p:sp>
        <p:nvSpPr>
          <p:cNvPr id="80901" name="TextBox 3">
            <a:extLst>
              <a:ext uri="{FF2B5EF4-FFF2-40B4-BE49-F238E27FC236}">
                <a16:creationId xmlns:a16="http://schemas.microsoft.com/office/drawing/2014/main" id="{B58F9D3A-978C-585B-3A44-8513F59E5550}"/>
              </a:ext>
            </a:extLst>
          </p:cNvPr>
          <p:cNvSpPr txBox="1">
            <a:spLocks noChangeArrowheads="1"/>
          </p:cNvSpPr>
          <p:nvPr/>
        </p:nvSpPr>
        <p:spPr bwMode="auto">
          <a:xfrm>
            <a:off x="5761038" y="5324475"/>
            <a:ext cx="26019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3500" b="1">
                <a:solidFill>
                  <a:schemeClr val="bg1"/>
                </a:solidFill>
              </a:rPr>
              <a:t>Corrective </a:t>
            </a:r>
          </a:p>
          <a:p>
            <a:pPr algn="ctr" eaLnBrk="1" hangingPunct="1"/>
            <a:r>
              <a:rPr lang="en-US" altLang="en-US" sz="3500" b="1">
                <a:solidFill>
                  <a:schemeClr val="bg1"/>
                </a:solidFill>
              </a:rPr>
              <a:t>Action Plans</a:t>
            </a:r>
          </a:p>
        </p:txBody>
      </p:sp>
      <p:sp>
        <p:nvSpPr>
          <p:cNvPr id="80902" name="TextBox 7">
            <a:extLst>
              <a:ext uri="{FF2B5EF4-FFF2-40B4-BE49-F238E27FC236}">
                <a16:creationId xmlns:a16="http://schemas.microsoft.com/office/drawing/2014/main" id="{ACAFA09E-134D-D10D-2A3D-61FDDF32CBD5}"/>
              </a:ext>
            </a:extLst>
          </p:cNvPr>
          <p:cNvSpPr txBox="1">
            <a:spLocks noChangeArrowheads="1"/>
          </p:cNvSpPr>
          <p:nvPr/>
        </p:nvSpPr>
        <p:spPr bwMode="auto">
          <a:xfrm>
            <a:off x="6050579" y="4683125"/>
            <a:ext cx="197361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3500" b="1" dirty="0">
                <a:solidFill>
                  <a:schemeClr val="bg1"/>
                </a:solidFill>
              </a:rPr>
              <a:t>Module 4</a:t>
            </a:r>
          </a:p>
        </p:txBody>
      </p:sp>
      <p:pic>
        <p:nvPicPr>
          <p:cNvPr id="80903" name="Picture 4">
            <a:extLst>
              <a:ext uri="{FF2B5EF4-FFF2-40B4-BE49-F238E27FC236}">
                <a16:creationId xmlns:a16="http://schemas.microsoft.com/office/drawing/2014/main" id="{B521C3F9-D83C-E952-D35F-CABCB2307135}"/>
              </a:ext>
            </a:extLst>
          </p:cNvPr>
          <p:cNvPicPr>
            <a:picLocks noChangeAspect="1"/>
          </p:cNvPicPr>
          <p:nvPr/>
        </p:nvPicPr>
        <p:blipFill>
          <a:blip r:embed="rId3">
            <a:extLst>
              <a:ext uri="{28A0092B-C50C-407E-A947-70E740481C1C}">
                <a14:useLocalDpi xmlns:a14="http://schemas.microsoft.com/office/drawing/2010/main" val="0"/>
              </a:ext>
            </a:extLst>
          </a:blip>
          <a:srcRect l="19423" t="7886" r="38510" b="6296"/>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617EA1-2B1D-7589-FC75-78771E2B6042}"/>
              </a:ext>
            </a:extLst>
          </p:cNvPr>
          <p:cNvSpPr>
            <a:spLocks noGrp="1"/>
          </p:cNvSpPr>
          <p:nvPr>
            <p:ph type="title"/>
          </p:nvPr>
        </p:nvSpPr>
        <p:spPr>
          <a:xfrm>
            <a:off x="342900" y="387350"/>
            <a:ext cx="6757988" cy="666750"/>
          </a:xfrm>
        </p:spPr>
        <p:txBody>
          <a:bodyPr rtlCol="0">
            <a:normAutofit/>
          </a:bodyPr>
          <a:lstStyle/>
          <a:p>
            <a:pPr eaLnBrk="1" fontAlgn="auto" hangingPunct="1">
              <a:spcAft>
                <a:spcPts val="0"/>
              </a:spcAft>
              <a:defRPr/>
            </a:pPr>
            <a:r>
              <a:rPr lang="en-US" sz="3600" dirty="0">
                <a:solidFill>
                  <a:schemeClr val="accent2">
                    <a:lumMod val="75000"/>
                  </a:schemeClr>
                </a:solidFill>
              </a:rPr>
              <a:t>Module 4 - Agenda </a:t>
            </a:r>
          </a:p>
        </p:txBody>
      </p:sp>
      <p:sp>
        <p:nvSpPr>
          <p:cNvPr id="7" name="Rectangle 6">
            <a:extLst>
              <a:ext uri="{FF2B5EF4-FFF2-40B4-BE49-F238E27FC236}">
                <a16:creationId xmlns:a16="http://schemas.microsoft.com/office/drawing/2014/main" id="{72A527B5-751A-D7B6-7BEB-3E2F05F33E23}"/>
              </a:ext>
            </a:extLst>
          </p:cNvPr>
          <p:cNvSpPr/>
          <p:nvPr/>
        </p:nvSpPr>
        <p:spPr>
          <a:xfrm>
            <a:off x="584200" y="1668463"/>
            <a:ext cx="7094538" cy="1938337"/>
          </a:xfrm>
          <a:prstGeom prst="rect">
            <a:avLst/>
          </a:prstGeom>
        </p:spPr>
        <p:txBody>
          <a:bodyPr>
            <a:spAutoFit/>
          </a:bodyPr>
          <a:lstStyle/>
          <a:p>
            <a:pPr marL="395288" indent="-395288" eaLnBrk="1" fontAlgn="auto" hangingPunct="1">
              <a:spcBef>
                <a:spcPts val="0"/>
              </a:spcBef>
              <a:spcAft>
                <a:spcPts val="0"/>
              </a:spcAft>
              <a:buClr>
                <a:schemeClr val="accent2">
                  <a:lumMod val="50000"/>
                </a:schemeClr>
              </a:buClr>
              <a:buFont typeface="Wingdings" pitchFamily="2" charset="2"/>
              <a:buChar char="Ø"/>
              <a:defRPr/>
            </a:pPr>
            <a:r>
              <a:rPr lang="en-US" sz="2400" b="1" dirty="0">
                <a:latin typeface="+mn-lt"/>
              </a:rPr>
              <a:t>Corrective Action &amp; Monitoring Plan </a:t>
            </a:r>
          </a:p>
          <a:p>
            <a:pPr marL="395288" indent="-395288" eaLnBrk="1" fontAlgn="auto" hangingPunct="1">
              <a:spcBef>
                <a:spcPts val="0"/>
              </a:spcBef>
              <a:spcAft>
                <a:spcPts val="0"/>
              </a:spcAft>
              <a:buClr>
                <a:schemeClr val="accent2">
                  <a:lumMod val="50000"/>
                </a:schemeClr>
              </a:buClr>
              <a:buFont typeface="Wingdings" pitchFamily="2" charset="2"/>
              <a:buChar char="Ø"/>
              <a:defRPr/>
            </a:pPr>
            <a:endParaRPr lang="en-US" sz="2400" b="1" dirty="0">
              <a:latin typeface="+mn-lt"/>
            </a:endParaRPr>
          </a:p>
          <a:p>
            <a:pPr marL="395288" indent="-395288" eaLnBrk="1" fontAlgn="auto" hangingPunct="1">
              <a:spcBef>
                <a:spcPts val="0"/>
              </a:spcBef>
              <a:spcAft>
                <a:spcPts val="0"/>
              </a:spcAft>
              <a:buClr>
                <a:schemeClr val="accent2">
                  <a:lumMod val="50000"/>
                </a:schemeClr>
              </a:buClr>
              <a:buFont typeface="Wingdings" pitchFamily="2" charset="2"/>
              <a:buChar char="Ø"/>
              <a:defRPr/>
            </a:pPr>
            <a:r>
              <a:rPr lang="en-US" sz="2400" b="1" dirty="0">
                <a:latin typeface="+mn-lt"/>
              </a:rPr>
              <a:t>Course in Review</a:t>
            </a:r>
          </a:p>
          <a:p>
            <a:pPr marL="395288" indent="-395288" eaLnBrk="1" fontAlgn="auto" hangingPunct="1">
              <a:spcBef>
                <a:spcPts val="0"/>
              </a:spcBef>
              <a:spcAft>
                <a:spcPts val="0"/>
              </a:spcAft>
              <a:buClr>
                <a:schemeClr val="accent2">
                  <a:lumMod val="50000"/>
                </a:schemeClr>
              </a:buClr>
              <a:buFont typeface="Wingdings" pitchFamily="2" charset="2"/>
              <a:buChar char="Ø"/>
              <a:defRPr/>
            </a:pPr>
            <a:endParaRPr lang="en-US" sz="2400" b="1" dirty="0">
              <a:latin typeface="+mn-lt"/>
            </a:endParaRPr>
          </a:p>
          <a:p>
            <a:pPr marL="395288" indent="-395288" eaLnBrk="1" fontAlgn="auto" hangingPunct="1">
              <a:spcBef>
                <a:spcPts val="0"/>
              </a:spcBef>
              <a:spcAft>
                <a:spcPts val="0"/>
              </a:spcAft>
              <a:buClr>
                <a:schemeClr val="accent2">
                  <a:lumMod val="50000"/>
                </a:schemeClr>
              </a:buClr>
              <a:buFont typeface="Wingdings" pitchFamily="2" charset="2"/>
              <a:buChar char="Ø"/>
              <a:defRPr/>
            </a:pPr>
            <a:r>
              <a:rPr lang="en-US" sz="2400" b="1" dirty="0">
                <a:latin typeface="+mn-lt"/>
              </a:rPr>
              <a:t>Administrative Items</a:t>
            </a:r>
          </a:p>
        </p:txBody>
      </p:sp>
      <p:sp>
        <p:nvSpPr>
          <p:cNvPr id="82948" name="Footer Placeholder 3">
            <a:extLst>
              <a:ext uri="{FF2B5EF4-FFF2-40B4-BE49-F238E27FC236}">
                <a16:creationId xmlns:a16="http://schemas.microsoft.com/office/drawing/2014/main" id="{DE845216-098C-1F98-E3ED-9771E7F6D2EA}"/>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0764-85EE-7734-1264-8272294203B4}"/>
              </a:ext>
            </a:extLst>
          </p:cNvPr>
          <p:cNvSpPr>
            <a:spLocks noGrp="1"/>
          </p:cNvSpPr>
          <p:nvPr>
            <p:ph type="title"/>
          </p:nvPr>
        </p:nvSpPr>
        <p:spPr>
          <a:xfrm>
            <a:off x="452438" y="339725"/>
            <a:ext cx="7969250" cy="666750"/>
          </a:xfrm>
        </p:spPr>
        <p:txBody>
          <a:bodyPr rtlCol="0">
            <a:normAutofit/>
          </a:bodyPr>
          <a:lstStyle/>
          <a:p>
            <a:pPr eaLnBrk="1" fontAlgn="auto" hangingPunct="1">
              <a:spcAft>
                <a:spcPts val="0"/>
              </a:spcAft>
              <a:defRPr/>
            </a:pPr>
            <a:r>
              <a:rPr lang="en-US" sz="3600" dirty="0">
                <a:solidFill>
                  <a:schemeClr val="accent1">
                    <a:lumMod val="75000"/>
                  </a:schemeClr>
                </a:solidFill>
              </a:rPr>
              <a:t>Course Objective</a:t>
            </a:r>
          </a:p>
        </p:txBody>
      </p:sp>
      <p:sp>
        <p:nvSpPr>
          <p:cNvPr id="7" name="Content Placeholder 6">
            <a:extLst>
              <a:ext uri="{FF2B5EF4-FFF2-40B4-BE49-F238E27FC236}">
                <a16:creationId xmlns:a16="http://schemas.microsoft.com/office/drawing/2014/main" id="{B6CB6C43-19C1-3CE0-3CD0-D26EF8EEF3B0}"/>
              </a:ext>
            </a:extLst>
          </p:cNvPr>
          <p:cNvSpPr txBox="1">
            <a:spLocks noGrp="1"/>
          </p:cNvSpPr>
          <p:nvPr>
            <p:ph idx="1"/>
          </p:nvPr>
        </p:nvSpPr>
        <p:spPr>
          <a:xfrm>
            <a:off x="5349875" y="1127125"/>
            <a:ext cx="3609975" cy="5170488"/>
          </a:xfrm>
        </p:spPr>
        <p:txBody>
          <a:bodyPr rtlCol="0">
            <a:spAutoFit/>
          </a:bodyPr>
          <a:lstStyle/>
          <a:p>
            <a:pPr marL="0" indent="0" eaLnBrk="1" fontAlgn="auto" hangingPunct="1">
              <a:lnSpc>
                <a:spcPct val="150000"/>
              </a:lnSpc>
              <a:spcBef>
                <a:spcPts val="0"/>
              </a:spcBef>
              <a:spcAft>
                <a:spcPts val="0"/>
              </a:spcAft>
              <a:buClr>
                <a:schemeClr val="accent2">
                  <a:lumMod val="50000"/>
                </a:schemeClr>
              </a:buClr>
              <a:buSzPct val="100000"/>
              <a:buFont typeface="Arial" panose="020B0604020202020204" pitchFamily="34" charset="0"/>
              <a:buNone/>
              <a:defRPr/>
            </a:pPr>
            <a:r>
              <a:rPr lang="en-US" b="1" dirty="0"/>
              <a:t>Given the Government Accountability Office (GAO) framework for Internal Controls, learners should be able to analyze the five standards and apply the standards to daily operations to ensure reasonable control over their area of responsibility.</a:t>
            </a:r>
          </a:p>
        </p:txBody>
      </p:sp>
      <p:sp>
        <p:nvSpPr>
          <p:cNvPr id="25604" name="Footer Placeholder 3">
            <a:extLst>
              <a:ext uri="{FF2B5EF4-FFF2-40B4-BE49-F238E27FC236}">
                <a16:creationId xmlns:a16="http://schemas.microsoft.com/office/drawing/2014/main" id="{CE9C5E24-417E-6ECB-A1BE-1908D06B1347}"/>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pic>
        <p:nvPicPr>
          <p:cNvPr id="25605" name="Picture 4">
            <a:extLst>
              <a:ext uri="{FF2B5EF4-FFF2-40B4-BE49-F238E27FC236}">
                <a16:creationId xmlns:a16="http://schemas.microsoft.com/office/drawing/2014/main" id="{AF9ABB52-2BBF-85CA-2105-78F30872BC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90650"/>
            <a:ext cx="44958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a:extLst>
              <a:ext uri="{FF2B5EF4-FFF2-40B4-BE49-F238E27FC236}">
                <a16:creationId xmlns:a16="http://schemas.microsoft.com/office/drawing/2014/main" id="{50502688-2263-B0BA-DAC1-5AE9A01C28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0" y="6092825"/>
            <a:ext cx="2581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A32A-A1B6-88BC-20B4-3FD6636A13D6}"/>
              </a:ext>
            </a:extLst>
          </p:cNvPr>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2">
                    <a:lumMod val="75000"/>
                  </a:schemeClr>
                </a:solidFill>
              </a:rPr>
              <a:t>Five Standards of Internal Controls</a:t>
            </a:r>
          </a:p>
        </p:txBody>
      </p:sp>
      <p:pic>
        <p:nvPicPr>
          <p:cNvPr id="83971" name="Picture 2" descr="http://www.audits.uillinois.edu/UserFiles/Servers/Server_1201462/Image/Internal-Control-Pyramid.gif">
            <a:extLst>
              <a:ext uri="{FF2B5EF4-FFF2-40B4-BE49-F238E27FC236}">
                <a16:creationId xmlns:a16="http://schemas.microsoft.com/office/drawing/2014/main" id="{6E60CD72-B43E-E377-AAD9-B503AEB5338E}"/>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83972" name="Rectangle 9">
            <a:extLst>
              <a:ext uri="{FF2B5EF4-FFF2-40B4-BE49-F238E27FC236}">
                <a16:creationId xmlns:a16="http://schemas.microsoft.com/office/drawing/2014/main" id="{B12FDF32-AD4C-1653-3B83-6EA8E35EA319}"/>
              </a:ext>
            </a:extLst>
          </p:cNvPr>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83973" name="Footer Placeholder 3">
            <a:extLst>
              <a:ext uri="{FF2B5EF4-FFF2-40B4-BE49-F238E27FC236}">
                <a16:creationId xmlns:a16="http://schemas.microsoft.com/office/drawing/2014/main" id="{2D41B9A8-5FD3-34EF-28F6-C0C95BBB4A79}"/>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18387-591E-A246-4E29-5DE982E1D03E}"/>
              </a:ext>
            </a:extLst>
          </p:cNvPr>
          <p:cNvSpPr>
            <a:spLocks noGrp="1"/>
          </p:cNvSpPr>
          <p:nvPr>
            <p:ph type="title"/>
          </p:nvPr>
        </p:nvSpPr>
        <p:spPr>
          <a:xfrm>
            <a:off x="457200" y="428625"/>
            <a:ext cx="8229600" cy="1143000"/>
          </a:xfrm>
        </p:spPr>
        <p:txBody>
          <a:bodyPr/>
          <a:lstStyle/>
          <a:p>
            <a:pPr eaLnBrk="1" fontAlgn="auto" hangingPunct="1">
              <a:spcAft>
                <a:spcPts val="0"/>
              </a:spcAft>
              <a:defRPr/>
            </a:pPr>
            <a:r>
              <a:rPr lang="en-US" dirty="0">
                <a:solidFill>
                  <a:schemeClr val="tx1">
                    <a:lumMod val="75000"/>
                    <a:lumOff val="25000"/>
                  </a:schemeClr>
                </a:solidFill>
                <a:latin typeface="+mn-lt"/>
              </a:rPr>
              <a:t>Individual Assignment: </a:t>
            </a:r>
            <a:br>
              <a:rPr lang="en-US" dirty="0">
                <a:solidFill>
                  <a:schemeClr val="tx1">
                    <a:lumMod val="75000"/>
                    <a:lumOff val="25000"/>
                  </a:schemeClr>
                </a:solidFill>
                <a:latin typeface="+mn-lt"/>
              </a:rPr>
            </a:br>
            <a:r>
              <a:rPr lang="en-US" sz="3200" dirty="0">
                <a:solidFill>
                  <a:schemeClr val="tx1">
                    <a:lumMod val="75000"/>
                    <a:lumOff val="25000"/>
                  </a:schemeClr>
                </a:solidFill>
                <a:latin typeface="+mn-lt"/>
              </a:rPr>
              <a:t>Corrective Action Plan Exercise</a:t>
            </a:r>
            <a:endParaRPr lang="en-US" dirty="0">
              <a:solidFill>
                <a:schemeClr val="tx1">
                  <a:lumMod val="75000"/>
                  <a:lumOff val="25000"/>
                </a:schemeClr>
              </a:solidFill>
              <a:latin typeface="+mn-lt"/>
            </a:endParaRPr>
          </a:p>
        </p:txBody>
      </p:sp>
      <p:sp>
        <p:nvSpPr>
          <p:cNvPr id="6" name="Content Placeholder 1">
            <a:extLst>
              <a:ext uri="{FF2B5EF4-FFF2-40B4-BE49-F238E27FC236}">
                <a16:creationId xmlns:a16="http://schemas.microsoft.com/office/drawing/2014/main" id="{CE6CDA4B-4854-0833-8DAA-531679A31A87}"/>
              </a:ext>
            </a:extLst>
          </p:cNvPr>
          <p:cNvSpPr>
            <a:spLocks noGrp="1"/>
          </p:cNvSpPr>
          <p:nvPr>
            <p:ph idx="1"/>
          </p:nvPr>
        </p:nvSpPr>
        <p:spPr>
          <a:xfrm>
            <a:off x="673100" y="1733550"/>
            <a:ext cx="8229600" cy="4727575"/>
          </a:xfrm>
        </p:spPr>
        <p:txBody>
          <a:bodyPr rtlCol="0">
            <a:normAutofit/>
          </a:bodyPr>
          <a:lstStyle/>
          <a:p>
            <a:pPr eaLnBrk="1" fontAlgn="auto" hangingPunct="1">
              <a:spcAft>
                <a:spcPts val="0"/>
              </a:spcAft>
              <a:buClr>
                <a:schemeClr val="accent2">
                  <a:lumMod val="75000"/>
                </a:schemeClr>
              </a:buClr>
              <a:buFont typeface="Wingdings" pitchFamily="2" charset="2"/>
              <a:buChar char="Ø"/>
              <a:defRPr/>
            </a:pPr>
            <a:r>
              <a:rPr lang="en-US" b="1" dirty="0">
                <a:solidFill>
                  <a:schemeClr val="tx1">
                    <a:lumMod val="75000"/>
                    <a:lumOff val="25000"/>
                  </a:schemeClr>
                </a:solidFill>
              </a:rPr>
              <a:t> Identify one (1) deficiency.</a:t>
            </a:r>
          </a:p>
          <a:p>
            <a:pPr marL="666750" lvl="1" indent="-209550" eaLnBrk="1" fontAlgn="auto" hangingPunct="1">
              <a:spcBef>
                <a:spcPts val="1100"/>
              </a:spcBef>
              <a:spcAft>
                <a:spcPts val="0"/>
              </a:spcAft>
              <a:buClr>
                <a:schemeClr val="accent2">
                  <a:lumMod val="75000"/>
                </a:schemeClr>
              </a:buClr>
              <a:buFont typeface="Wingdings" pitchFamily="2" charset="2"/>
              <a:buChar char="§"/>
              <a:defRPr/>
            </a:pPr>
            <a:r>
              <a:rPr lang="en-US" sz="2000" dirty="0">
                <a:solidFill>
                  <a:schemeClr val="tx1">
                    <a:lumMod val="75000"/>
                    <a:lumOff val="25000"/>
                  </a:schemeClr>
                </a:solidFill>
              </a:rPr>
              <a:t>Choose one from your own program.</a:t>
            </a:r>
          </a:p>
          <a:p>
            <a:pPr eaLnBrk="1" fontAlgn="auto" hangingPunct="1">
              <a:spcAft>
                <a:spcPts val="0"/>
              </a:spcAft>
              <a:buClr>
                <a:schemeClr val="accent2">
                  <a:lumMod val="75000"/>
                </a:schemeClr>
              </a:buClr>
              <a:buFont typeface="Wingdings" pitchFamily="2" charset="2"/>
              <a:buChar char="Ø"/>
              <a:defRPr/>
            </a:pPr>
            <a:r>
              <a:rPr lang="en-US" b="1" dirty="0">
                <a:solidFill>
                  <a:schemeClr val="tx1">
                    <a:lumMod val="75000"/>
                    <a:lumOff val="25000"/>
                  </a:schemeClr>
                </a:solidFill>
              </a:rPr>
              <a:t> Develop a Corrective Action Plan (CAP) to correct the material weakness/deficiency. </a:t>
            </a:r>
          </a:p>
          <a:p>
            <a:pPr marL="666750" lvl="1" indent="-209550" eaLnBrk="1" fontAlgn="auto" hangingPunct="1">
              <a:spcBef>
                <a:spcPts val="1100"/>
              </a:spcBef>
              <a:spcAft>
                <a:spcPts val="0"/>
              </a:spcAft>
              <a:buClr>
                <a:schemeClr val="accent2">
                  <a:lumMod val="75000"/>
                </a:schemeClr>
              </a:buClr>
              <a:buFont typeface="Wingdings" pitchFamily="2" charset="2"/>
              <a:buChar char="§"/>
              <a:defRPr/>
            </a:pPr>
            <a:r>
              <a:rPr lang="en-US" sz="2000" dirty="0">
                <a:solidFill>
                  <a:schemeClr val="tx1">
                    <a:lumMod val="75000"/>
                    <a:lumOff val="25000"/>
                  </a:schemeClr>
                </a:solidFill>
              </a:rPr>
              <a:t>Complete all sections (1-9)</a:t>
            </a:r>
          </a:p>
          <a:p>
            <a:pPr marL="666750" lvl="1" indent="-209550" eaLnBrk="1" fontAlgn="auto" hangingPunct="1">
              <a:spcBef>
                <a:spcPts val="1100"/>
              </a:spcBef>
              <a:spcAft>
                <a:spcPts val="0"/>
              </a:spcAft>
              <a:buClr>
                <a:schemeClr val="accent2">
                  <a:lumMod val="75000"/>
                </a:schemeClr>
              </a:buClr>
              <a:buFont typeface="Wingdings" pitchFamily="2" charset="2"/>
              <a:buChar char="§"/>
              <a:defRPr/>
            </a:pPr>
            <a:r>
              <a:rPr lang="en-US" sz="2000" dirty="0">
                <a:solidFill>
                  <a:schemeClr val="tx1">
                    <a:lumMod val="75000"/>
                    <a:lumOff val="25000"/>
                  </a:schemeClr>
                </a:solidFill>
              </a:rPr>
              <a:t>Complete the form individually</a:t>
            </a:r>
          </a:p>
          <a:p>
            <a:pPr marL="91440" indent="-91440" eaLnBrk="1" fontAlgn="auto" hangingPunct="1">
              <a:buFont typeface="Wingdings" panose="05000000000000000000" pitchFamily="2" charset="2"/>
              <a:buChar char="Ø"/>
              <a:defRPr/>
            </a:pPr>
            <a:r>
              <a:rPr lang="en-US" b="1" dirty="0">
                <a:solidFill>
                  <a:schemeClr val="tx1">
                    <a:lumMod val="75000"/>
                    <a:lumOff val="25000"/>
                  </a:schemeClr>
                </a:solidFill>
              </a:rPr>
              <a:t> Brief your CAP to your group.</a:t>
            </a:r>
          </a:p>
          <a:p>
            <a:pPr marL="685800" lvl="2" eaLnBrk="1" fontAlgn="auto" hangingPunct="1">
              <a:buFont typeface="Wingdings" panose="05000000000000000000" pitchFamily="2" charset="2"/>
              <a:buChar char="§"/>
              <a:defRPr/>
            </a:pPr>
            <a:r>
              <a:rPr lang="en-US" sz="2000" dirty="0">
                <a:solidFill>
                  <a:schemeClr val="tx1">
                    <a:lumMod val="75000"/>
                    <a:lumOff val="25000"/>
                  </a:schemeClr>
                </a:solidFill>
              </a:rPr>
              <a:t>Provide feedback to each individual</a:t>
            </a:r>
          </a:p>
          <a:p>
            <a:pPr marL="685800" lvl="2" eaLnBrk="1" fontAlgn="auto" hangingPunct="1">
              <a:buFont typeface="Wingdings" panose="05000000000000000000" pitchFamily="2" charset="2"/>
              <a:buChar char="§"/>
              <a:defRPr/>
            </a:pPr>
            <a:r>
              <a:rPr lang="en-US" sz="2000" dirty="0">
                <a:solidFill>
                  <a:schemeClr val="tx1">
                    <a:lumMod val="75000"/>
                    <a:lumOff val="25000"/>
                  </a:schemeClr>
                </a:solidFill>
              </a:rPr>
              <a:t>Update form accordingly</a:t>
            </a:r>
          </a:p>
          <a:p>
            <a:pPr marL="685800" lvl="2" eaLnBrk="1" fontAlgn="auto" hangingPunct="1">
              <a:buFont typeface="Wingdings" panose="05000000000000000000" pitchFamily="2" charset="2"/>
              <a:buChar char="§"/>
              <a:defRPr/>
            </a:pPr>
            <a:r>
              <a:rPr lang="en-US" sz="2000" dirty="0"/>
              <a:t>Each table will choose 1 person to brief their CAP to the large group for SME Feedback</a:t>
            </a:r>
          </a:p>
          <a:p>
            <a:pPr marL="91440" indent="-91440" eaLnBrk="1" fontAlgn="auto" hangingPunct="1">
              <a:buFont typeface="Wingdings" panose="05000000000000000000" pitchFamily="2" charset="2"/>
              <a:buChar char="Ø"/>
              <a:defRPr/>
            </a:pPr>
            <a:r>
              <a:rPr lang="en-US" sz="2400" b="1" dirty="0">
                <a:solidFill>
                  <a:schemeClr val="tx1">
                    <a:lumMod val="75000"/>
                    <a:lumOff val="25000"/>
                  </a:schemeClr>
                </a:solidFill>
              </a:rPr>
              <a:t> Turn in your completed/updated form to the instructors.</a:t>
            </a: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a:extLst>
              <a:ext uri="{FF2B5EF4-FFF2-40B4-BE49-F238E27FC236}">
                <a16:creationId xmlns:a16="http://schemas.microsoft.com/office/drawing/2014/main" id="{13CF4A00-9227-089D-B9FE-5D2AB21D1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09563"/>
            <a:ext cx="88773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5202D0-2677-0BFB-6530-9734BD3A901B}"/>
              </a:ext>
            </a:extLst>
          </p:cNvPr>
          <p:cNvSpPr/>
          <p:nvPr/>
        </p:nvSpPr>
        <p:spPr>
          <a:xfrm>
            <a:off x="182563" y="1309688"/>
            <a:ext cx="1935162" cy="2373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1">
            <a:extLst>
              <a:ext uri="{FF2B5EF4-FFF2-40B4-BE49-F238E27FC236}">
                <a16:creationId xmlns:a16="http://schemas.microsoft.com/office/drawing/2014/main" id="{31EF0790-AECF-E074-12E6-F2D6B502DD09}"/>
              </a:ext>
            </a:extLst>
          </p:cNvPr>
          <p:cNvSpPr>
            <a:spLocks noGrp="1"/>
          </p:cNvSpPr>
          <p:nvPr>
            <p:ph type="title" idx="4294967295"/>
          </p:nvPr>
        </p:nvSpPr>
        <p:spPr>
          <a:xfrm>
            <a:off x="328613" y="354013"/>
            <a:ext cx="8815387" cy="666750"/>
          </a:xfrm>
        </p:spPr>
        <p:txBody>
          <a:bodyPr rtlCol="0">
            <a:noAutofit/>
          </a:bodyPr>
          <a:lstStyle/>
          <a:p>
            <a:pPr eaLnBrk="1" fontAlgn="auto" hangingPunct="1">
              <a:spcAft>
                <a:spcPts val="0"/>
              </a:spcAft>
              <a:defRPr/>
            </a:pPr>
            <a:r>
              <a:rPr lang="en-US" sz="4000" b="1" dirty="0">
                <a:solidFill>
                  <a:schemeClr val="accent2">
                    <a:lumMod val="75000"/>
                  </a:schemeClr>
                </a:solidFill>
              </a:rPr>
              <a:t>Course in Review </a:t>
            </a:r>
            <a:endParaRPr lang="en-US" sz="4000" dirty="0">
              <a:solidFill>
                <a:schemeClr val="accent2">
                  <a:lumMod val="75000"/>
                </a:schemeClr>
              </a:solidFill>
            </a:endParaRPr>
          </a:p>
        </p:txBody>
      </p:sp>
      <p:grpSp>
        <p:nvGrpSpPr>
          <p:cNvPr id="87044" name="Group 34">
            <a:extLst>
              <a:ext uri="{FF2B5EF4-FFF2-40B4-BE49-F238E27FC236}">
                <a16:creationId xmlns:a16="http://schemas.microsoft.com/office/drawing/2014/main" id="{2F30CC71-59CC-7CAF-25A2-AE83DE880573}"/>
              </a:ext>
            </a:extLst>
          </p:cNvPr>
          <p:cNvGrpSpPr>
            <a:grpSpLocks/>
          </p:cNvGrpSpPr>
          <p:nvPr/>
        </p:nvGrpSpPr>
        <p:grpSpPr bwMode="auto">
          <a:xfrm>
            <a:off x="131763" y="1195388"/>
            <a:ext cx="8842375" cy="2392362"/>
            <a:chOff x="131347" y="1456818"/>
            <a:chExt cx="8842056" cy="2132192"/>
          </a:xfrm>
        </p:grpSpPr>
        <p:sp>
          <p:nvSpPr>
            <p:cNvPr id="28" name="Rounded Rectangle 27">
              <a:extLst>
                <a:ext uri="{FF2B5EF4-FFF2-40B4-BE49-F238E27FC236}">
                  <a16:creationId xmlns:a16="http://schemas.microsoft.com/office/drawing/2014/main" id="{6A84C0D6-561B-70C2-3E8E-03F9A41F1252}"/>
                </a:ext>
              </a:extLst>
            </p:cNvPr>
            <p:cNvSpPr/>
            <p:nvPr/>
          </p:nvSpPr>
          <p:spPr>
            <a:xfrm>
              <a:off x="2437901" y="1469551"/>
              <a:ext cx="1911281" cy="54472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2"/>
                  </a:solidFill>
                </a:rPr>
                <a:t>Session 2</a:t>
              </a:r>
            </a:p>
          </p:txBody>
        </p:sp>
        <p:sp>
          <p:nvSpPr>
            <p:cNvPr id="29" name="Rounded Rectangle 28">
              <a:extLst>
                <a:ext uri="{FF2B5EF4-FFF2-40B4-BE49-F238E27FC236}">
                  <a16:creationId xmlns:a16="http://schemas.microsoft.com/office/drawing/2014/main" id="{89044BA0-412B-8214-F2C5-2BDBECFD3221}"/>
                </a:ext>
              </a:extLst>
            </p:cNvPr>
            <p:cNvSpPr/>
            <p:nvPr/>
          </p:nvSpPr>
          <p:spPr>
            <a:xfrm>
              <a:off x="4744456" y="1480870"/>
              <a:ext cx="1944617" cy="54472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2"/>
                  </a:solidFill>
                </a:rPr>
                <a:t>Session 3</a:t>
              </a:r>
            </a:p>
          </p:txBody>
        </p:sp>
        <p:sp>
          <p:nvSpPr>
            <p:cNvPr id="30" name="Rounded Rectangle 29">
              <a:extLst>
                <a:ext uri="{FF2B5EF4-FFF2-40B4-BE49-F238E27FC236}">
                  <a16:creationId xmlns:a16="http://schemas.microsoft.com/office/drawing/2014/main" id="{408B8555-69FE-2F9C-C013-EA39F5CAD11B}"/>
                </a:ext>
              </a:extLst>
            </p:cNvPr>
            <p:cNvSpPr/>
            <p:nvPr/>
          </p:nvSpPr>
          <p:spPr>
            <a:xfrm>
              <a:off x="7027198" y="1496434"/>
              <a:ext cx="1911281" cy="5447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2"/>
                  </a:solidFill>
                </a:rPr>
                <a:t>Session 4</a:t>
              </a:r>
            </a:p>
          </p:txBody>
        </p:sp>
        <p:sp>
          <p:nvSpPr>
            <p:cNvPr id="27" name="Rounded Rectangle 26">
              <a:extLst>
                <a:ext uri="{FF2B5EF4-FFF2-40B4-BE49-F238E27FC236}">
                  <a16:creationId xmlns:a16="http://schemas.microsoft.com/office/drawing/2014/main" id="{4C333C2E-208D-0E79-DAF8-81360162C17D}"/>
                </a:ext>
              </a:extLst>
            </p:cNvPr>
            <p:cNvSpPr/>
            <p:nvPr/>
          </p:nvSpPr>
          <p:spPr>
            <a:xfrm>
              <a:off x="198020" y="1456818"/>
              <a:ext cx="1862070" cy="5447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2"/>
                  </a:solidFill>
                </a:rPr>
                <a:t>Session 1</a:t>
              </a:r>
            </a:p>
          </p:txBody>
        </p:sp>
        <p:sp>
          <p:nvSpPr>
            <p:cNvPr id="87050" name="TextBox 17">
              <a:extLst>
                <a:ext uri="{FF2B5EF4-FFF2-40B4-BE49-F238E27FC236}">
                  <a16:creationId xmlns:a16="http://schemas.microsoft.com/office/drawing/2014/main" id="{2EF38329-026D-1761-8CB9-D04C1A03D974}"/>
                </a:ext>
              </a:extLst>
            </p:cNvPr>
            <p:cNvSpPr txBox="1">
              <a:spLocks noChangeArrowheads="1"/>
            </p:cNvSpPr>
            <p:nvPr/>
          </p:nvSpPr>
          <p:spPr bwMode="auto">
            <a:xfrm>
              <a:off x="131347" y="2025161"/>
              <a:ext cx="1947333" cy="156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1200" b="1"/>
                <a:t>  Identify Breakdowns</a:t>
              </a:r>
            </a:p>
            <a:p>
              <a:pPr eaLnBrk="1" hangingPunct="1">
                <a:buFont typeface="Arial" panose="020B0604020202020204" pitchFamily="34" charset="0"/>
                <a:buChar char="•"/>
              </a:pPr>
              <a:endParaRPr lang="en-US" altLang="en-US" sz="1200" b="1"/>
            </a:p>
            <a:p>
              <a:pPr eaLnBrk="1" hangingPunct="1">
                <a:buFont typeface="Arial" panose="020B0604020202020204" pitchFamily="34" charset="0"/>
                <a:buChar char="•"/>
              </a:pPr>
              <a:r>
                <a:rPr lang="en-US" altLang="en-US" sz="1200" b="1"/>
                <a:t>  Relate Standards to Operational Environment</a:t>
              </a:r>
            </a:p>
            <a:p>
              <a:pPr eaLnBrk="1" hangingPunct="1">
                <a:buFont typeface="Arial" panose="020B0604020202020204" pitchFamily="34" charset="0"/>
                <a:buChar char="•"/>
              </a:pPr>
              <a:endParaRPr lang="en-US" altLang="en-US" sz="1200" b="1"/>
            </a:p>
            <a:p>
              <a:pPr eaLnBrk="1" hangingPunct="1">
                <a:buFont typeface="Arial" panose="020B0604020202020204" pitchFamily="34" charset="0"/>
                <a:buChar char="•"/>
              </a:pPr>
              <a:r>
                <a:rPr lang="en-US" altLang="en-US" sz="1200" b="1"/>
                <a:t>  Determine Level of Risk</a:t>
              </a:r>
            </a:p>
            <a:p>
              <a:pPr eaLnBrk="1" hangingPunct="1">
                <a:buFont typeface="Arial" panose="020B0604020202020204" pitchFamily="34" charset="0"/>
                <a:buChar char="•"/>
              </a:pPr>
              <a:endParaRPr lang="en-US" altLang="en-US" sz="1200" b="1"/>
            </a:p>
            <a:p>
              <a:pPr eaLnBrk="1" hangingPunct="1">
                <a:buFont typeface="Arial" panose="020B0604020202020204" pitchFamily="34" charset="0"/>
                <a:buChar char="•"/>
              </a:pPr>
              <a:r>
                <a:rPr lang="en-US" altLang="en-US" sz="1200" b="1"/>
                <a:t> Roles &amp; Responsibilities </a:t>
              </a:r>
            </a:p>
            <a:p>
              <a:pPr eaLnBrk="1" hangingPunct="1">
                <a:buFont typeface="Arial" panose="020B0604020202020204" pitchFamily="34" charset="0"/>
                <a:buChar char="•"/>
              </a:pPr>
              <a:endParaRPr lang="en-US" altLang="en-US" sz="1200" b="1"/>
            </a:p>
          </p:txBody>
        </p:sp>
        <p:sp>
          <p:nvSpPr>
            <p:cNvPr id="87051" name="TextBox 18">
              <a:extLst>
                <a:ext uri="{FF2B5EF4-FFF2-40B4-BE49-F238E27FC236}">
                  <a16:creationId xmlns:a16="http://schemas.microsoft.com/office/drawing/2014/main" id="{905C3184-F475-6D0F-4C48-7CB774B85C8C}"/>
                </a:ext>
              </a:extLst>
            </p:cNvPr>
            <p:cNvSpPr txBox="1">
              <a:spLocks noChangeArrowheads="1"/>
            </p:cNvSpPr>
            <p:nvPr/>
          </p:nvSpPr>
          <p:spPr bwMode="auto">
            <a:xfrm>
              <a:off x="2445647" y="2034160"/>
              <a:ext cx="1818783" cy="139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1200" b="1"/>
                <a:t>  Identify, Categorize Operational  Elements</a:t>
              </a:r>
            </a:p>
            <a:p>
              <a:pPr eaLnBrk="1" hangingPunct="1">
                <a:buFont typeface="Arial" panose="020B0604020202020204" pitchFamily="34" charset="0"/>
                <a:buChar char="•"/>
              </a:pPr>
              <a:endParaRPr lang="en-US" altLang="en-US" sz="1200" b="1"/>
            </a:p>
            <a:p>
              <a:pPr eaLnBrk="1" hangingPunct="1">
                <a:buFont typeface="Arial" panose="020B0604020202020204" pitchFamily="34" charset="0"/>
                <a:buChar char="•"/>
              </a:pPr>
              <a:r>
                <a:rPr lang="en-US" altLang="en-US" sz="1200" b="1"/>
                <a:t>  Identify Drivers</a:t>
              </a:r>
            </a:p>
            <a:p>
              <a:pPr eaLnBrk="1" hangingPunct="1">
                <a:buFont typeface="Arial" panose="020B0604020202020204" pitchFamily="34" charset="0"/>
                <a:buChar char="•"/>
              </a:pPr>
              <a:endParaRPr lang="en-US" altLang="en-US" sz="1200" b="1"/>
            </a:p>
            <a:p>
              <a:pPr eaLnBrk="1" hangingPunct="1">
                <a:buFont typeface="Arial" panose="020B0604020202020204" pitchFamily="34" charset="0"/>
                <a:buChar char="•"/>
              </a:pPr>
              <a:r>
                <a:rPr lang="en-US" altLang="en-US" sz="1200" b="1"/>
                <a:t>  Select Best Control</a:t>
              </a:r>
            </a:p>
            <a:p>
              <a:pPr eaLnBrk="1" hangingPunct="1">
                <a:buFont typeface="Arial" panose="020B0604020202020204" pitchFamily="34" charset="0"/>
                <a:buChar char="•"/>
              </a:pPr>
              <a:endParaRPr lang="en-US" altLang="en-US" sz="1200" b="1"/>
            </a:p>
            <a:p>
              <a:pPr eaLnBrk="1" hangingPunct="1">
                <a:buFont typeface="Arial" panose="020B0604020202020204" pitchFamily="34" charset="0"/>
                <a:buChar char="•"/>
              </a:pPr>
              <a:r>
                <a:rPr lang="en-US" altLang="en-US" sz="1200" b="1"/>
                <a:t>  Evaluate Controls </a:t>
              </a:r>
            </a:p>
          </p:txBody>
        </p:sp>
        <p:sp>
          <p:nvSpPr>
            <p:cNvPr id="87052" name="TextBox 23">
              <a:extLst>
                <a:ext uri="{FF2B5EF4-FFF2-40B4-BE49-F238E27FC236}">
                  <a16:creationId xmlns:a16="http://schemas.microsoft.com/office/drawing/2014/main" id="{F7CE4E48-4113-2199-AA19-16E0736E8A6B}"/>
                </a:ext>
              </a:extLst>
            </p:cNvPr>
            <p:cNvSpPr txBox="1">
              <a:spLocks noChangeArrowheads="1"/>
            </p:cNvSpPr>
            <p:nvPr/>
          </p:nvSpPr>
          <p:spPr bwMode="auto">
            <a:xfrm>
              <a:off x="4766047" y="2049246"/>
              <a:ext cx="2091266" cy="74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1200" b="1"/>
                <a:t>  Corrective Action Plan</a:t>
              </a:r>
            </a:p>
            <a:p>
              <a:pPr eaLnBrk="1" hangingPunct="1">
                <a:buFont typeface="Arial" panose="020B0604020202020204" pitchFamily="34" charset="0"/>
                <a:buChar char="•"/>
              </a:pPr>
              <a:endParaRPr lang="en-US" altLang="en-US" sz="1200" b="1"/>
            </a:p>
            <a:p>
              <a:pPr eaLnBrk="1" hangingPunct="1">
                <a:buFont typeface="Arial" panose="020B0604020202020204" pitchFamily="34" charset="0"/>
                <a:buChar char="•"/>
              </a:pPr>
              <a:r>
                <a:rPr lang="en-US" altLang="en-US" sz="1200" b="1"/>
                <a:t>  Monitoring Plan</a:t>
              </a:r>
            </a:p>
            <a:p>
              <a:pPr eaLnBrk="1" hangingPunct="1">
                <a:buFont typeface="Arial" panose="020B0604020202020204" pitchFamily="34" charset="0"/>
                <a:buChar char="•"/>
              </a:pPr>
              <a:endParaRPr lang="en-US" altLang="en-US" sz="1200" b="1"/>
            </a:p>
          </p:txBody>
        </p:sp>
        <p:sp>
          <p:nvSpPr>
            <p:cNvPr id="87053" name="TextBox 30">
              <a:extLst>
                <a:ext uri="{FF2B5EF4-FFF2-40B4-BE49-F238E27FC236}">
                  <a16:creationId xmlns:a16="http://schemas.microsoft.com/office/drawing/2014/main" id="{644CDDA3-6C92-747B-9387-C72F537A3D1F}"/>
                </a:ext>
              </a:extLst>
            </p:cNvPr>
            <p:cNvSpPr txBox="1">
              <a:spLocks noChangeArrowheads="1"/>
            </p:cNvSpPr>
            <p:nvPr/>
          </p:nvSpPr>
          <p:spPr bwMode="auto">
            <a:xfrm>
              <a:off x="7093804" y="2073662"/>
              <a:ext cx="1879599" cy="57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1200" b="1"/>
                <a:t>  Corrective Action Plan Feedback</a:t>
              </a:r>
            </a:p>
            <a:p>
              <a:pPr eaLnBrk="1" hangingPunct="1">
                <a:buFont typeface="Arial" panose="020B0604020202020204" pitchFamily="34" charset="0"/>
                <a:buChar char="•"/>
              </a:pPr>
              <a:endParaRPr lang="en-US" altLang="en-US" sz="1200" b="1"/>
            </a:p>
          </p:txBody>
        </p:sp>
        <p:sp>
          <p:nvSpPr>
            <p:cNvPr id="37" name="Right Arrow 36">
              <a:extLst>
                <a:ext uri="{FF2B5EF4-FFF2-40B4-BE49-F238E27FC236}">
                  <a16:creationId xmlns:a16="http://schemas.microsoft.com/office/drawing/2014/main" id="{5136EDF3-83F9-26B3-CFD7-5D6C2A799A57}"/>
                </a:ext>
              </a:extLst>
            </p:cNvPr>
            <p:cNvSpPr/>
            <p:nvPr/>
          </p:nvSpPr>
          <p:spPr>
            <a:xfrm>
              <a:off x="6758920" y="1674706"/>
              <a:ext cx="239704" cy="233451"/>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ight Arrow 33">
              <a:extLst>
                <a:ext uri="{FF2B5EF4-FFF2-40B4-BE49-F238E27FC236}">
                  <a16:creationId xmlns:a16="http://schemas.microsoft.com/office/drawing/2014/main" id="{07E88946-DB80-C3BD-1B5D-913474AF7C90}"/>
                </a:ext>
              </a:extLst>
            </p:cNvPr>
            <p:cNvSpPr/>
            <p:nvPr/>
          </p:nvSpPr>
          <p:spPr>
            <a:xfrm>
              <a:off x="2152161" y="1628015"/>
              <a:ext cx="239704" cy="234867"/>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Right Arrow 50">
              <a:extLst>
                <a:ext uri="{FF2B5EF4-FFF2-40B4-BE49-F238E27FC236}">
                  <a16:creationId xmlns:a16="http://schemas.microsoft.com/office/drawing/2014/main" id="{67FBBCAD-562A-D12F-2AF3-288FD0FAA42F}"/>
                </a:ext>
              </a:extLst>
            </p:cNvPr>
            <p:cNvSpPr/>
            <p:nvPr/>
          </p:nvSpPr>
          <p:spPr>
            <a:xfrm>
              <a:off x="4428554" y="1630845"/>
              <a:ext cx="238116" cy="233452"/>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87045" name="Picture 1">
            <a:extLst>
              <a:ext uri="{FF2B5EF4-FFF2-40B4-BE49-F238E27FC236}">
                <a16:creationId xmlns:a16="http://schemas.microsoft.com/office/drawing/2014/main" id="{8FFBCBD3-3A60-A00D-8035-CE0571035D5A}"/>
              </a:ext>
            </a:extLst>
          </p:cNvPr>
          <p:cNvPicPr>
            <a:picLocks noChangeAspect="1"/>
          </p:cNvPicPr>
          <p:nvPr/>
        </p:nvPicPr>
        <p:blipFill>
          <a:blip r:embed="rId2">
            <a:extLst>
              <a:ext uri="{28A0092B-C50C-407E-A947-70E740481C1C}">
                <a14:useLocalDpi xmlns:a14="http://schemas.microsoft.com/office/drawing/2010/main" val="0"/>
              </a:ext>
            </a:extLst>
          </a:blip>
          <a:srcRect l="110" t="24403" r="-110" b="29456"/>
          <a:stretch>
            <a:fillRect/>
          </a:stretch>
        </p:blipFill>
        <p:spPr bwMode="auto">
          <a:xfrm>
            <a:off x="0" y="3865563"/>
            <a:ext cx="915035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a:extLst>
              <a:ext uri="{FF2B5EF4-FFF2-40B4-BE49-F238E27FC236}">
                <a16:creationId xmlns:a16="http://schemas.microsoft.com/office/drawing/2014/main" id="{09C7067F-B42A-5201-72DD-C00DECB3AE04}"/>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3" name="Rectangle 2">
            <a:extLst>
              <a:ext uri="{FF2B5EF4-FFF2-40B4-BE49-F238E27FC236}">
                <a16:creationId xmlns:a16="http://schemas.microsoft.com/office/drawing/2014/main" id="{3EC8309A-60AD-D3F9-457C-30A2A34EE643}"/>
              </a:ext>
            </a:extLst>
          </p:cNvPr>
          <p:cNvSpPr/>
          <p:nvPr/>
        </p:nvSpPr>
        <p:spPr>
          <a:xfrm>
            <a:off x="1872383" y="1540187"/>
            <a:ext cx="5399234" cy="230832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1">
                    <a:lumMod val="75000"/>
                  </a:schemeClr>
                </a:solidFill>
              </a:rPr>
              <a:t>Course </a:t>
            </a:r>
          </a:p>
          <a:p>
            <a:pPr algn="ctr"/>
            <a:r>
              <a:rPr lang="en-US" sz="7200" b="1" dirty="0">
                <a:ln/>
                <a:solidFill>
                  <a:schemeClr val="accent1">
                    <a:lumMod val="75000"/>
                  </a:schemeClr>
                </a:solidFill>
              </a:rPr>
              <a:t>Expectations</a:t>
            </a:r>
          </a:p>
        </p:txBody>
      </p:sp>
    </p:spTree>
    <p:extLst>
      <p:ext uri="{BB962C8B-B14F-4D97-AF65-F5344CB8AC3E}">
        <p14:creationId xmlns:p14="http://schemas.microsoft.com/office/powerpoint/2010/main" val="2255568856"/>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894370-B2B2-5B9F-2B12-E3A0B4562758}"/>
              </a:ext>
            </a:extLst>
          </p:cNvPr>
          <p:cNvSpPr>
            <a:spLocks noGrp="1"/>
          </p:cNvSpPr>
          <p:nvPr>
            <p:ph type="title"/>
          </p:nvPr>
        </p:nvSpPr>
        <p:spPr>
          <a:xfrm>
            <a:off x="511175" y="468313"/>
            <a:ext cx="7464425" cy="666750"/>
          </a:xfrm>
        </p:spPr>
        <p:txBody>
          <a:bodyPr rtlCol="0">
            <a:normAutofit/>
          </a:bodyPr>
          <a:lstStyle/>
          <a:p>
            <a:pPr eaLnBrk="1" fontAlgn="auto" hangingPunct="1">
              <a:spcAft>
                <a:spcPts val="0"/>
              </a:spcAft>
              <a:defRPr/>
            </a:pPr>
            <a:r>
              <a:rPr lang="en-US" sz="3600" dirty="0">
                <a:solidFill>
                  <a:schemeClr val="accent2">
                    <a:lumMod val="75000"/>
                  </a:schemeClr>
                </a:solidFill>
              </a:rPr>
              <a:t>Admin</a:t>
            </a:r>
          </a:p>
        </p:txBody>
      </p:sp>
      <p:sp>
        <p:nvSpPr>
          <p:cNvPr id="89091" name="Content Placeholder 3">
            <a:extLst>
              <a:ext uri="{FF2B5EF4-FFF2-40B4-BE49-F238E27FC236}">
                <a16:creationId xmlns:a16="http://schemas.microsoft.com/office/drawing/2014/main" id="{E8435786-F51C-F2C0-E4E4-455D201EE74F}"/>
              </a:ext>
            </a:extLst>
          </p:cNvPr>
          <p:cNvSpPr>
            <a:spLocks noGrp="1"/>
          </p:cNvSpPr>
          <p:nvPr>
            <p:ph idx="1"/>
          </p:nvPr>
        </p:nvSpPr>
        <p:spPr>
          <a:xfrm>
            <a:off x="433388" y="1557338"/>
            <a:ext cx="8339137" cy="4572000"/>
          </a:xfrm>
        </p:spPr>
        <p:txBody>
          <a:bodyPr/>
          <a:lstStyle/>
          <a:p>
            <a:pPr marL="0" indent="0" eaLnBrk="1" hangingPunct="1">
              <a:lnSpc>
                <a:spcPct val="100000"/>
              </a:lnSpc>
              <a:spcBef>
                <a:spcPct val="0"/>
              </a:spcBef>
              <a:buClr>
                <a:srgbClr val="C00000"/>
              </a:buClr>
              <a:buFont typeface="Wingdings" panose="05000000000000000000" pitchFamily="2" charset="2"/>
              <a:buChar char="v"/>
            </a:pPr>
            <a:r>
              <a:rPr lang="en-US" altLang="en-US" sz="2000" b="1"/>
              <a:t>  </a:t>
            </a:r>
            <a:r>
              <a:rPr lang="en-US" altLang="en-US" sz="2400" b="1"/>
              <a:t>End of Course Evaluation</a:t>
            </a:r>
          </a:p>
          <a:p>
            <a:pPr marL="514350" lvl="1" indent="-285750" eaLnBrk="1" hangingPunct="1">
              <a:lnSpc>
                <a:spcPct val="100000"/>
              </a:lnSpc>
              <a:spcBef>
                <a:spcPct val="0"/>
              </a:spcBef>
              <a:buClr>
                <a:srgbClr val="C00000"/>
              </a:buClr>
            </a:pPr>
            <a:r>
              <a:rPr lang="en-US" altLang="en-US" b="1"/>
              <a:t>Will be in your email when you get back to the office</a:t>
            </a:r>
          </a:p>
          <a:p>
            <a:pPr marL="514350" lvl="1" indent="-285750" eaLnBrk="1" hangingPunct="1">
              <a:lnSpc>
                <a:spcPct val="100000"/>
              </a:lnSpc>
              <a:spcBef>
                <a:spcPct val="0"/>
              </a:spcBef>
              <a:buClr>
                <a:srgbClr val="C00000"/>
              </a:buClr>
            </a:pPr>
            <a:r>
              <a:rPr lang="en-US" altLang="en-US" b="1"/>
              <a:t>Required for Graduation</a:t>
            </a:r>
          </a:p>
          <a:p>
            <a:pPr marL="514350" lvl="1" indent="-285750" eaLnBrk="1" hangingPunct="1">
              <a:lnSpc>
                <a:spcPct val="100000"/>
              </a:lnSpc>
              <a:spcBef>
                <a:spcPct val="0"/>
              </a:spcBef>
              <a:buClr>
                <a:srgbClr val="C00000"/>
              </a:buClr>
            </a:pPr>
            <a:r>
              <a:rPr lang="en-US" altLang="en-US" b="1"/>
              <a:t>Due no later than 48 hours post Session 4</a:t>
            </a:r>
          </a:p>
          <a:p>
            <a:pPr marL="514350" lvl="1" indent="-285750" eaLnBrk="1" hangingPunct="1">
              <a:lnSpc>
                <a:spcPct val="100000"/>
              </a:lnSpc>
              <a:spcBef>
                <a:spcPct val="0"/>
              </a:spcBef>
              <a:buClr>
                <a:srgbClr val="C00000"/>
              </a:buClr>
            </a:pPr>
            <a:r>
              <a:rPr lang="en-US" altLang="en-US" b="1"/>
              <a:t>Approximately 20 minutes to complete</a:t>
            </a:r>
          </a:p>
          <a:p>
            <a:pPr marL="514350" lvl="1" indent="-285750" eaLnBrk="1" hangingPunct="1">
              <a:lnSpc>
                <a:spcPct val="100000"/>
              </a:lnSpc>
              <a:spcBef>
                <a:spcPct val="0"/>
              </a:spcBef>
              <a:buClr>
                <a:srgbClr val="C00000"/>
              </a:buClr>
            </a:pPr>
            <a:r>
              <a:rPr lang="en-US" altLang="en-US" b="1"/>
              <a:t>Provide a thoughtful critique of course to include any recommended inclusions/deletions of content or delivery</a:t>
            </a:r>
          </a:p>
          <a:p>
            <a:pPr marL="0" indent="0" eaLnBrk="1" hangingPunct="1">
              <a:lnSpc>
                <a:spcPct val="100000"/>
              </a:lnSpc>
              <a:spcBef>
                <a:spcPct val="0"/>
              </a:spcBef>
              <a:buClr>
                <a:srgbClr val="C00000"/>
              </a:buClr>
              <a:buFont typeface="Wingdings" panose="05000000000000000000" pitchFamily="2" charset="2"/>
              <a:buChar char="v"/>
            </a:pPr>
            <a:endParaRPr lang="en-US" altLang="en-US" sz="2400" b="1"/>
          </a:p>
          <a:p>
            <a:pPr marL="0" indent="0" eaLnBrk="1" hangingPunct="1">
              <a:lnSpc>
                <a:spcPct val="100000"/>
              </a:lnSpc>
              <a:spcBef>
                <a:spcPct val="0"/>
              </a:spcBef>
              <a:buClr>
                <a:srgbClr val="C00000"/>
              </a:buClr>
              <a:buFont typeface="Wingdings" panose="05000000000000000000" pitchFamily="2" charset="2"/>
              <a:buChar char="v"/>
            </a:pPr>
            <a:r>
              <a:rPr lang="en-US" altLang="en-US" sz="2400" b="1"/>
              <a:t>ACE and IACET CEU Recommendations</a:t>
            </a:r>
          </a:p>
          <a:p>
            <a:pPr marL="465138" lvl="2" indent="-228600" eaLnBrk="1" hangingPunct="1">
              <a:lnSpc>
                <a:spcPct val="110000"/>
              </a:lnSpc>
              <a:spcBef>
                <a:spcPct val="0"/>
              </a:spcBef>
              <a:buClr>
                <a:srgbClr val="C00000"/>
              </a:buClr>
            </a:pPr>
            <a:r>
              <a:rPr lang="en-US" altLang="en-US" b="1"/>
              <a:t>ACE:  </a:t>
            </a:r>
            <a:r>
              <a:rPr lang="en-US" altLang="en-US"/>
              <a:t>One (1) semester hour in Finance &amp;/or Auditing in the upper division baccalaureate degree category </a:t>
            </a:r>
          </a:p>
          <a:p>
            <a:pPr marL="465138" lvl="2" indent="-228600" eaLnBrk="1" hangingPunct="1">
              <a:lnSpc>
                <a:spcPct val="110000"/>
              </a:lnSpc>
              <a:spcBef>
                <a:spcPct val="0"/>
              </a:spcBef>
              <a:buClr>
                <a:srgbClr val="C00000"/>
              </a:buClr>
            </a:pPr>
            <a:r>
              <a:rPr lang="en-US" altLang="en-US" b="1"/>
              <a:t>IACET CEUs:</a:t>
            </a:r>
            <a:r>
              <a:rPr lang="en-US" altLang="en-US"/>
              <a:t>  1.3 in Finance &amp;/or Auditing </a:t>
            </a:r>
            <a:endParaRPr lang="en-US" altLang="en-US" b="1"/>
          </a:p>
        </p:txBody>
      </p:sp>
      <p:sp>
        <p:nvSpPr>
          <p:cNvPr id="89092" name="Footer Placeholder 3">
            <a:extLst>
              <a:ext uri="{FF2B5EF4-FFF2-40B4-BE49-F238E27FC236}">
                <a16:creationId xmlns:a16="http://schemas.microsoft.com/office/drawing/2014/main" id="{DF83603B-9C78-40F1-D909-B6A964F63C26}"/>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800" b="1"/>
              <a:t>NAF INTERNAL CONTROLS</a:t>
            </a: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a:extLst>
              <a:ext uri="{FF2B5EF4-FFF2-40B4-BE49-F238E27FC236}">
                <a16:creationId xmlns:a16="http://schemas.microsoft.com/office/drawing/2014/main" id="{2D6B4909-5EE3-FA8A-3533-53C88E84FB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2">
            <a:extLst>
              <a:ext uri="{FF2B5EF4-FFF2-40B4-BE49-F238E27FC236}">
                <a16:creationId xmlns:a16="http://schemas.microsoft.com/office/drawing/2014/main" id="{0422A33D-6BA0-20DD-45D9-6868CF5FEA74}"/>
              </a:ext>
            </a:extLst>
          </p:cNvPr>
          <p:cNvSpPr>
            <a:spLocks noGrp="1"/>
          </p:cNvSpPr>
          <p:nvPr>
            <p:ph type="title" idx="4294967295"/>
          </p:nvPr>
        </p:nvSpPr>
        <p:spPr>
          <a:xfrm>
            <a:off x="1868488" y="2938463"/>
            <a:ext cx="5211762" cy="1065212"/>
          </a:xfrm>
        </p:spPr>
        <p:txBody>
          <a:bodyPr rtlCol="0">
            <a:noAutofit/>
          </a:bodyPr>
          <a:lstStyle/>
          <a:p>
            <a:pPr algn="ctr" eaLnBrk="1" fontAlgn="auto" hangingPunct="1">
              <a:spcAft>
                <a:spcPts val="0"/>
              </a:spcAft>
              <a:defRPr/>
            </a:pPr>
            <a:r>
              <a:rPr lang="en-US" sz="6600" b="1" dirty="0">
                <a:solidFill>
                  <a:schemeClr val="accent2">
                    <a:lumMod val="75000"/>
                  </a:schemeClr>
                </a:solidFill>
              </a:rPr>
              <a:t>THANK YOU!</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1C71-08A2-BFE5-8D60-8B3A5FB8CEC4}"/>
              </a:ext>
            </a:extLst>
          </p:cNvPr>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a:extLst>
              <a:ext uri="{FF2B5EF4-FFF2-40B4-BE49-F238E27FC236}">
                <a16:creationId xmlns:a16="http://schemas.microsoft.com/office/drawing/2014/main" id="{4847B5F9-F214-6948-D2A3-37666CCACA1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a:extLst>
              <a:ext uri="{FF2B5EF4-FFF2-40B4-BE49-F238E27FC236}">
                <a16:creationId xmlns:a16="http://schemas.microsoft.com/office/drawing/2014/main" id="{F946C74F-20C5-1100-6956-E25D34BE0D49}"/>
              </a:ext>
            </a:extLst>
          </p:cNvPr>
          <p:cNvSpPr>
            <a:spLocks noChangeArrowheads="1"/>
          </p:cNvSpPr>
          <p:nvPr/>
        </p:nvSpPr>
        <p:spPr bwMode="auto">
          <a:xfrm>
            <a:off x="276225" y="1427163"/>
            <a:ext cx="63055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a:t>  Information &amp; Communication </a:t>
            </a:r>
          </a:p>
          <a:p>
            <a:pPr eaLnBrk="1" hangingPunct="1">
              <a:buClr>
                <a:srgbClr val="009644"/>
              </a:buClr>
              <a:buFont typeface="Wingdings" panose="05000000000000000000" pitchFamily="2" charset="2"/>
              <a:buChar char="Ø"/>
            </a:pPr>
            <a:endParaRPr lang="en-US" altLang="en-US" sz="2800" b="1"/>
          </a:p>
          <a:p>
            <a:pPr eaLnBrk="1" hangingPunct="1">
              <a:buClr>
                <a:srgbClr val="009644"/>
              </a:buClr>
              <a:buFont typeface="Wingdings" panose="05000000000000000000" pitchFamily="2" charset="2"/>
              <a:buChar char="Ø"/>
            </a:pPr>
            <a:r>
              <a:rPr lang="en-US" altLang="en-US" sz="2800" b="1"/>
              <a:t>  Control Environment</a:t>
            </a:r>
          </a:p>
          <a:p>
            <a:pPr eaLnBrk="1" hangingPunct="1">
              <a:buFont typeface="Wingdings" panose="05000000000000000000" pitchFamily="2" charset="2"/>
              <a:buChar char="Ø"/>
            </a:pPr>
            <a:endParaRPr lang="en-US" altLang="en-US" sz="2800" b="1"/>
          </a:p>
          <a:p>
            <a:pPr eaLnBrk="1" hangingPunct="1">
              <a:buClr>
                <a:srgbClr val="C00000"/>
              </a:buClr>
              <a:buFont typeface="Wingdings" panose="05000000000000000000" pitchFamily="2" charset="2"/>
              <a:buChar char="Ø"/>
            </a:pPr>
            <a:r>
              <a:rPr lang="en-US" altLang="en-US" sz="2800" b="1"/>
              <a:t>  Risk Assessment</a:t>
            </a:r>
          </a:p>
          <a:p>
            <a:pPr eaLnBrk="1" hangingPunct="1">
              <a:buFont typeface="Wingdings" panose="05000000000000000000" pitchFamily="2" charset="2"/>
              <a:buChar char="Ø"/>
            </a:pPr>
            <a:endParaRPr lang="en-US" altLang="en-US" sz="2800" b="1"/>
          </a:p>
          <a:p>
            <a:pPr eaLnBrk="1" hangingPunct="1">
              <a:buClr>
                <a:srgbClr val="FF33CC"/>
              </a:buClr>
              <a:buFont typeface="Wingdings" panose="05000000000000000000" pitchFamily="2" charset="2"/>
              <a:buChar char="Ø"/>
            </a:pPr>
            <a:r>
              <a:rPr lang="en-US" altLang="en-US" sz="2800" b="1"/>
              <a:t>  Control Activities</a:t>
            </a:r>
          </a:p>
          <a:p>
            <a:pPr eaLnBrk="1" hangingPunct="1">
              <a:buFont typeface="Wingdings" panose="05000000000000000000" pitchFamily="2" charset="2"/>
              <a:buChar char="Ø"/>
            </a:pPr>
            <a:endParaRPr lang="en-US" altLang="en-US" sz="2800" b="1"/>
          </a:p>
          <a:p>
            <a:pPr eaLnBrk="1" hangingPunct="1">
              <a:buClr>
                <a:srgbClr val="F4EE00"/>
              </a:buClr>
              <a:buFont typeface="Wingdings" panose="05000000000000000000" pitchFamily="2" charset="2"/>
              <a:buChar char="Ø"/>
            </a:pPr>
            <a:r>
              <a:rPr lang="en-US" altLang="en-US" sz="2800" b="1"/>
              <a:t>  Monitoring</a:t>
            </a:r>
          </a:p>
        </p:txBody>
      </p:sp>
      <p:sp>
        <p:nvSpPr>
          <p:cNvPr id="26629" name="Footer Placeholder 3">
            <a:extLst>
              <a:ext uri="{FF2B5EF4-FFF2-40B4-BE49-F238E27FC236}">
                <a16:creationId xmlns:a16="http://schemas.microsoft.com/office/drawing/2014/main" id="{A617837A-F81B-0068-FD27-33FDDA49E2EE}"/>
              </a:ext>
            </a:extLst>
          </p:cNvPr>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377825"/>
            <a:ext cx="8258175" cy="666750"/>
          </a:xfrm>
        </p:spPr>
        <p:txBody>
          <a:bodyPr rtlCol="0">
            <a:normAutofit/>
          </a:bodyPr>
          <a:lstStyle/>
          <a:p>
            <a:pPr eaLnBrk="1" fontAlgn="auto" hangingPunct="1">
              <a:spcAft>
                <a:spcPts val="0"/>
              </a:spcAft>
              <a:defRPr/>
            </a:pPr>
            <a:r>
              <a:rPr lang="en-US" sz="3600" dirty="0">
                <a:solidFill>
                  <a:schemeClr val="accent1">
                    <a:lumMod val="75000"/>
                  </a:schemeClr>
                </a:solidFill>
              </a:rPr>
              <a:t>Five Standards of Internal Controls</a:t>
            </a:r>
          </a:p>
        </p:txBody>
      </p:sp>
      <p:pic>
        <p:nvPicPr>
          <p:cNvPr id="26627" name="Picture 2" descr="http://www.audits.uillinois.edu/UserFiles/Servers/Server_1201462/Image/Internal-Control-Pyramid.gif"/>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7788" y="1074738"/>
            <a:ext cx="5233987" cy="5680075"/>
          </a:xfrm>
        </p:spPr>
      </p:pic>
      <p:sp>
        <p:nvSpPr>
          <p:cNvPr id="26628" name="Rectangle 9"/>
          <p:cNvSpPr>
            <a:spLocks noChangeArrowheads="1"/>
          </p:cNvSpPr>
          <p:nvPr/>
        </p:nvSpPr>
        <p:spPr bwMode="auto">
          <a:xfrm>
            <a:off x="276225" y="1427163"/>
            <a:ext cx="6305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Clr>
                <a:srgbClr val="7030A0"/>
              </a:buClr>
              <a:buFont typeface="Wingdings" panose="05000000000000000000" pitchFamily="2" charset="2"/>
              <a:buChar char="Ø"/>
            </a:pPr>
            <a:r>
              <a:rPr lang="en-US" altLang="en-US" sz="2800" b="1" dirty="0"/>
              <a:t>  Information &amp; Communication </a:t>
            </a:r>
          </a:p>
          <a:p>
            <a:pPr eaLnBrk="1" hangingPunct="1">
              <a:buClr>
                <a:srgbClr val="009644"/>
              </a:buClr>
              <a:buFont typeface="Wingdings" panose="05000000000000000000" pitchFamily="2" charset="2"/>
              <a:buChar char="Ø"/>
            </a:pPr>
            <a:endParaRPr lang="en-US" altLang="en-US" sz="2800" b="1" dirty="0"/>
          </a:p>
          <a:p>
            <a:pPr eaLnBrk="1" hangingPunct="1">
              <a:buClr>
                <a:srgbClr val="009644"/>
              </a:buClr>
            </a:pPr>
            <a:endParaRPr lang="en-US" altLang="en-US" sz="2800" b="1" dirty="0"/>
          </a:p>
        </p:txBody>
      </p:sp>
      <p:sp>
        <p:nvSpPr>
          <p:cNvPr id="26629" name="Footer Placeholder 3"/>
          <p:cNvSpPr>
            <a:spLocks noGrp="1"/>
          </p:cNvSpPr>
          <p:nvPr>
            <p:ph type="ftr" sz="quarter" idx="10"/>
          </p:nvPr>
        </p:nvSpPr>
        <p:spPr bwMode="auto">
          <a:xfrm>
            <a:off x="0" y="6629400"/>
            <a:ext cx="9144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z="1000" b="1"/>
              <a:t>NAF INTERNAL CONTROLS</a:t>
            </a:r>
          </a:p>
        </p:txBody>
      </p:sp>
      <p:sp>
        <p:nvSpPr>
          <p:cNvPr id="3" name="TextBox 2">
            <a:extLst>
              <a:ext uri="{FF2B5EF4-FFF2-40B4-BE49-F238E27FC236}">
                <a16:creationId xmlns:a16="http://schemas.microsoft.com/office/drawing/2014/main" id="{693874CB-62EA-B91E-F6CB-EE5D34ABC96B}"/>
              </a:ext>
            </a:extLst>
          </p:cNvPr>
          <p:cNvSpPr txBox="1"/>
          <p:nvPr/>
        </p:nvSpPr>
        <p:spPr>
          <a:xfrm>
            <a:off x="685663" y="1978116"/>
            <a:ext cx="4029739" cy="2031325"/>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Information should be recorded and communicated to management and others within the entity who need it; and in a form and within a time frame that enables them to carry out their internal control and other responsibilities.</a:t>
            </a:r>
            <a:endParaRPr lang="en-US" dirty="0"/>
          </a:p>
        </p:txBody>
      </p:sp>
    </p:spTree>
    <p:extLst>
      <p:ext uri="{BB962C8B-B14F-4D97-AF65-F5344CB8AC3E}">
        <p14:creationId xmlns:p14="http://schemas.microsoft.com/office/powerpoint/2010/main" val="82893781"/>
      </p:ext>
    </p:extLst>
  </p:cSld>
  <p:clrMapOvr>
    <a:masterClrMapping/>
  </p:clrMapOvr>
  <p:transition spd="med">
    <p:fade/>
  </p:transition>
</p:sld>
</file>

<file path=ppt/theme/theme1.xml><?xml version="1.0" encoding="utf-8"?>
<a:theme xmlns:a="http://schemas.openxmlformats.org/drawingml/2006/main" name="Ecology 16x9">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logy 16x9">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4FEF590B341F46AAAF568C3B82DA74" ma:contentTypeVersion="15" ma:contentTypeDescription="Create a new document." ma:contentTypeScope="" ma:versionID="96bee71cfe61684a8a17b769e1b8be66">
  <xsd:schema xmlns:xsd="http://www.w3.org/2001/XMLSchema" xmlns:xs="http://www.w3.org/2001/XMLSchema" xmlns:p="http://schemas.microsoft.com/office/2006/metadata/properties" xmlns:ns2="819a213c-e595-4af7-868c-5311d0f07b09" xmlns:ns3="43c4306d-bcae-48a3-b5b4-6245fba36c72" targetNamespace="http://schemas.microsoft.com/office/2006/metadata/properties" ma:root="true" ma:fieldsID="05c9d31b068f6cbf381b3cb93ce5a437" ns2:_="" ns3:_="">
    <xsd:import namespace="819a213c-e595-4af7-868c-5311d0f07b09"/>
    <xsd:import namespace="43c4306d-bcae-48a3-b5b4-6245fba36c72"/>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Notes" minOccurs="0"/>
                <xsd:element ref="ns2:rEEAccreditationDocu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a213c-e595-4af7-868c-5311d0f07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Notes" ma:index="21" nillable="true" ma:displayName="Notes" ma:format="Dropdown" ma:internalName="Notes">
      <xsd:simpleType>
        <xsd:restriction base="dms:Text">
          <xsd:maxLength value="255"/>
        </xsd:restriction>
      </xsd:simpleType>
    </xsd:element>
    <xsd:element name="rEEAccreditationDocuments" ma:index="22" nillable="true" ma:displayName="rEE Accreditation Documents" ma:format="Dropdown" ma:internalName="rEEAccreditationDocu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c4306d-bcae-48a3-b5b4-6245fba36c7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d104935-8289-4cae-bdd3-1c2eda3f789b}" ma:internalName="TaxCatchAll" ma:showField="CatchAllData" ma:web="43c4306d-bcae-48a3-b5b4-6245fba36c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c4306d-bcae-48a3-b5b4-6245fba36c72" xsi:nil="true"/>
    <Notes xmlns="819a213c-e595-4af7-868c-5311d0f07b09" xsi:nil="true"/>
    <rEEAccreditationDocuments xmlns="819a213c-e595-4af7-868c-5311d0f07b09" xsi:nil="true"/>
    <lcf76f155ced4ddcb4097134ff3c332f xmlns="819a213c-e595-4af7-868c-5311d0f07b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9F5AB4-31D3-4497-AD6C-9CE09C28E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a213c-e595-4af7-868c-5311d0f07b09"/>
    <ds:schemaRef ds:uri="43c4306d-bcae-48a3-b5b4-6245fba36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57E69C-519D-47CE-B039-2A7A1E2D3BBB}">
  <ds:schemaRefs>
    <ds:schemaRef ds:uri="http://schemas.microsoft.com/sharepoint/v3/contenttype/forms"/>
  </ds:schemaRefs>
</ds:datastoreItem>
</file>

<file path=customXml/itemProps3.xml><?xml version="1.0" encoding="utf-8"?>
<ds:datastoreItem xmlns:ds="http://schemas.openxmlformats.org/officeDocument/2006/customXml" ds:itemID="{D14D915E-6B1F-4391-829A-44460B66CDAD}">
  <ds:schemaRefs>
    <ds:schemaRef ds:uri="http://schemas.microsoft.com/office/2006/metadata/properties"/>
    <ds:schemaRef ds:uri="http://schemas.microsoft.com/office/infopath/2007/PartnerControls"/>
    <ds:schemaRef ds:uri="43c4306d-bcae-48a3-b5b4-6245fba36c72"/>
    <ds:schemaRef ds:uri="819a213c-e595-4af7-868c-5311d0f07b09"/>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0</TotalTime>
  <Words>3791</Words>
  <Application>Microsoft Office PowerPoint</Application>
  <PresentationFormat>Letter Paper (8.5x11 in)</PresentationFormat>
  <Paragraphs>780</Paragraphs>
  <Slides>76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Arial</vt:lpstr>
      <vt:lpstr>Calibri</vt:lpstr>
      <vt:lpstr>Corbel</vt:lpstr>
      <vt:lpstr>Optima</vt:lpstr>
      <vt:lpstr>Times New Roman</vt:lpstr>
      <vt:lpstr>Wingdings</vt:lpstr>
      <vt:lpstr>Ecology 16x9</vt:lpstr>
      <vt:lpstr>Ecology 16x9</vt:lpstr>
      <vt:lpstr>NAF  Internal Controls</vt:lpstr>
      <vt:lpstr>Introductions</vt:lpstr>
      <vt:lpstr>Policies and Procedures</vt:lpstr>
      <vt:lpstr>Foundation Courses &amp; Pre-work  </vt:lpstr>
      <vt:lpstr>Admin Items</vt:lpstr>
      <vt:lpstr>PowerPoint Presentation</vt:lpstr>
      <vt:lpstr>Course Objective</vt:lpstr>
      <vt:lpstr>Five Standards of Internal Controls</vt:lpstr>
      <vt:lpstr>Five Standards of Internal Controls</vt:lpstr>
      <vt:lpstr>Five Standards of Internal Controls</vt:lpstr>
      <vt:lpstr>Five Standards of Internal Controls</vt:lpstr>
      <vt:lpstr>Five Standards of Internal Controls</vt:lpstr>
      <vt:lpstr>Five Standards of Internal Controls</vt:lpstr>
      <vt:lpstr>Five Standards of Internal Controls</vt:lpstr>
      <vt:lpstr>Five Standards of Internal Controls</vt:lpstr>
      <vt:lpstr>Five Standards of Internal Controls</vt:lpstr>
      <vt:lpstr>Five Standards of Internal Controls</vt:lpstr>
      <vt:lpstr>Five Standards of Internal Controls</vt:lpstr>
      <vt:lpstr>Internal Controls Brainstorm</vt:lpstr>
      <vt:lpstr>Module 1 Objectives</vt:lpstr>
      <vt:lpstr>Five Standards of Internal Controls</vt:lpstr>
      <vt:lpstr>PowerPoint Presentation</vt:lpstr>
      <vt:lpstr>PowerPoint Presentation</vt:lpstr>
      <vt:lpstr>PowerPoint Presentation</vt:lpstr>
      <vt:lpstr>Conducting An Analysis</vt:lpstr>
      <vt:lpstr>Group Instructions</vt:lpstr>
      <vt:lpstr>What Are Internal Controls?</vt:lpstr>
      <vt:lpstr>Why Are Internal Controls Important?</vt:lpstr>
      <vt:lpstr>Internal Control Objectives</vt:lpstr>
      <vt:lpstr>Reasonable Assurance</vt:lpstr>
      <vt:lpstr>Reasonable Assurance</vt:lpstr>
      <vt:lpstr>Control Environment</vt:lpstr>
      <vt:lpstr>Risk Management</vt:lpstr>
      <vt:lpstr>Risk Assessment</vt:lpstr>
      <vt:lpstr>Risk Assessment</vt:lpstr>
      <vt:lpstr>Risk Assessment</vt:lpstr>
      <vt:lpstr>Assignment: DD Form 2977</vt:lpstr>
      <vt:lpstr>Module Objectives</vt:lpstr>
      <vt:lpstr>NAF  Internal Controls</vt:lpstr>
      <vt:lpstr>Module 1 Review </vt:lpstr>
      <vt:lpstr>Five Standards of Internal Controls</vt:lpstr>
      <vt:lpstr>Module 2 - Objectives </vt:lpstr>
      <vt:lpstr>PowerPoint Presentation</vt:lpstr>
      <vt:lpstr>PowerPoint Presentation</vt:lpstr>
      <vt:lpstr>Control Activities</vt:lpstr>
      <vt:lpstr>PowerPoint Presentation</vt:lpstr>
      <vt:lpstr>PowerPoint Presentation</vt:lpstr>
      <vt:lpstr>Selecting the Best Control(s) – Breakout Exercise Instructions</vt:lpstr>
      <vt:lpstr>PowerPoint Presentation</vt:lpstr>
      <vt:lpstr>Internal Control Evaluation Plan (ICEP)</vt:lpstr>
      <vt:lpstr>Internal Control Evaluation</vt:lpstr>
      <vt:lpstr>DA Form 11-2</vt:lpstr>
      <vt:lpstr>How are our Internal Controls evaluated from the Headquarters/IDs or your Garrison Command?</vt:lpstr>
      <vt:lpstr>Module 2 - Objectives </vt:lpstr>
      <vt:lpstr>Assignment:  Selecting the Best Control(s) – Individual Exercise Instructions</vt:lpstr>
      <vt:lpstr>NAF  Internal Controls</vt:lpstr>
      <vt:lpstr>Module 2 Review </vt:lpstr>
      <vt:lpstr>Five Standards of Internal Controls</vt:lpstr>
      <vt:lpstr>Module 3 - Objectives </vt:lpstr>
      <vt:lpstr>Material Weakness </vt:lpstr>
      <vt:lpstr>Material Weakness </vt:lpstr>
      <vt:lpstr>Corrective Action Plan – Breakout Exercise Instructions</vt:lpstr>
      <vt:lpstr>PowerPoint Presentation</vt:lpstr>
      <vt:lpstr>Monitoring </vt:lpstr>
      <vt:lpstr>Monitoring Plan – Breakout Exercise Instructions</vt:lpstr>
      <vt:lpstr>Corrective Action Plan- Financial Impact </vt:lpstr>
      <vt:lpstr>Module 3 – Objectives</vt:lpstr>
      <vt:lpstr>NAF  Internal Controls</vt:lpstr>
      <vt:lpstr>Module 4 - Agenda </vt:lpstr>
      <vt:lpstr>Five Standards of Internal Controls</vt:lpstr>
      <vt:lpstr>Individual Assignment:  Corrective Action Plan Exercise</vt:lpstr>
      <vt:lpstr>PowerPoint Presentation</vt:lpstr>
      <vt:lpstr>Course in Review </vt:lpstr>
      <vt:lpstr>PowerPoint Presentation</vt:lpstr>
      <vt:lpstr>Admin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  Internal Controls</dc:title>
  <dc:creator/>
  <cp:lastModifiedBy/>
  <cp:revision>18</cp:revision>
  <dcterms:modified xsi:type="dcterms:W3CDTF">2024-03-12T14:16:59Z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y fmtid="{D5CDD505-2E9C-101B-9397-08002B2CF9AE}" pid="3" name="ContentTypeId">
    <vt:lpwstr>0x010100744FEF590B341F46AAAF568C3B82DA74</vt:lpwstr>
  </property>
  <property fmtid="{D5CDD505-2E9C-101B-9397-08002B2CF9AE}" pid="4" name="MediaServiceImageTags">
    <vt:lpwstr/>
  </property>
</Properties>
</file>